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1" r:id="rId1"/>
  </p:sldMasterIdLst>
  <p:notesMasterIdLst>
    <p:notesMasterId r:id="rId36"/>
  </p:notesMasterIdLst>
  <p:handoutMasterIdLst>
    <p:handoutMasterId r:id="rId37"/>
  </p:handoutMasterIdLst>
  <p:sldIdLst>
    <p:sldId id="257" r:id="rId2"/>
    <p:sldId id="258" r:id="rId3"/>
    <p:sldId id="275" r:id="rId4"/>
    <p:sldId id="259" r:id="rId5"/>
    <p:sldId id="27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</p:sldIdLst>
  <p:sldSz cx="10693400" cy="7561263"/>
  <p:notesSz cx="6858000" cy="9926638"/>
  <p:defaultTextStyle>
    <a:defPPr>
      <a:defRPr lang="de-DE"/>
    </a:defPPr>
    <a:lvl1pPr marL="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4468" userDrawn="1">
          <p15:clr>
            <a:srgbClr val="A4A3A4"/>
          </p15:clr>
        </p15:guide>
        <p15:guide id="4" pos="3345" userDrawn="1">
          <p15:clr>
            <a:srgbClr val="A4A3A4"/>
          </p15:clr>
        </p15:guide>
        <p15:guide id="5" orient="horz" pos="3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D6"/>
    <a:srgbClr val="F5231B"/>
    <a:srgbClr val="555555"/>
    <a:srgbClr val="C2A89D"/>
    <a:srgbClr val="F7F3ED"/>
    <a:srgbClr val="F1F6E6"/>
    <a:srgbClr val="F1F617"/>
    <a:srgbClr val="C6E7CC"/>
    <a:srgbClr val="ACDFF2"/>
    <a:srgbClr val="D6E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64" autoAdjust="0"/>
    <p:restoredTop sz="86962" autoAdjust="0"/>
  </p:normalViewPr>
  <p:slideViewPr>
    <p:cSldViewPr snapToGrid="0">
      <p:cViewPr varScale="1">
        <p:scale>
          <a:sx n="51" d="100"/>
          <a:sy n="51" d="100"/>
        </p:scale>
        <p:origin x="1251" y="45"/>
      </p:cViewPr>
      <p:guideLst>
        <p:guide orient="horz" pos="4468"/>
        <p:guide pos="3345"/>
        <p:guide orient="horz" pos="3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50C59-D1D1-4CF8-A5C8-BF6FE77EED9D}" type="datetimeFigureOut">
              <a:rPr lang="de-DE" smtClean="0"/>
              <a:t>14.12.2017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C6F4A-349B-444D-B35E-3481DBA21A5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4454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6332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5939" tIns="47969" rIns="95939" bIns="47969" rtlCol="0"/>
          <a:lstStyle>
            <a:lvl1pPr algn="r">
              <a:defRPr sz="1300"/>
            </a:lvl1pPr>
          </a:lstStyle>
          <a:p>
            <a:fld id="{AE89736C-33E1-4D73-8584-7092582AEF83}" type="datetimeFigureOut">
              <a:rPr lang="de-DE" smtClean="0"/>
              <a:pPr/>
              <a:t>14.12.2017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96925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39" tIns="47969" rIns="95939" bIns="4796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5939" tIns="47969" rIns="95939" bIns="47969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71800" cy="496332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5939" tIns="47969" rIns="95939" bIns="47969" rtlCol="0" anchor="b"/>
          <a:lstStyle>
            <a:lvl1pPr algn="r">
              <a:defRPr sz="1300"/>
            </a:lvl1pPr>
          </a:lstStyle>
          <a:p>
            <a:fld id="{DBEE7B1B-09E6-4939-A88C-22AA4308BEB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107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09091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76329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30741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82216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0344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92934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1231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00707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60630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79800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3499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01969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13028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6183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15150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67398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3810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54417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23666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4719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7815F-5BB4-4DEE-9CBE-D3C074ECFAAE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472373" y="2647254"/>
            <a:ext cx="3581400" cy="258762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20"/>
          </p:nvPr>
        </p:nvSpPr>
        <p:spPr>
          <a:xfrm>
            <a:off x="468700" y="3130742"/>
            <a:ext cx="9756000" cy="725544"/>
          </a:xfrm>
        </p:spPr>
        <p:txBody>
          <a:bodyPr/>
          <a:lstStyle>
            <a:lvl1pPr marL="0" indent="0">
              <a:buFontTx/>
              <a:buNone/>
              <a:defRPr sz="220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468700" y="5333682"/>
            <a:ext cx="2332038" cy="68611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468700" y="2911640"/>
            <a:ext cx="9782603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24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Verhältnis 1/2 zu 1/2)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9947" y="2052638"/>
            <a:ext cx="4752000" cy="496887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63947" y="2052638"/>
            <a:ext cx="4752000" cy="49771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A0C699E-1939-4641-9A4C-DC496E343FB9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34409" y="7112498"/>
            <a:ext cx="4248000" cy="18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/>
              <a:t>Präsentationstitel in der Fußzeile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1147" y="711249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4"/>
          </p:nvPr>
        </p:nvSpPr>
        <p:spPr>
          <a:xfrm>
            <a:off x="468700" y="1584000"/>
            <a:ext cx="4752000" cy="271463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Inhaltsplatzhalter 10"/>
          <p:cNvSpPr>
            <a:spLocks noGrp="1"/>
          </p:cNvSpPr>
          <p:nvPr>
            <p:ph sz="quarter" idx="15"/>
          </p:nvPr>
        </p:nvSpPr>
        <p:spPr>
          <a:xfrm>
            <a:off x="5463947" y="1584000"/>
            <a:ext cx="4752000" cy="271463"/>
          </a:xfrm>
        </p:spPr>
        <p:txBody>
          <a:bodyPr/>
          <a:lstStyle>
            <a:lvl1pPr marL="0" indent="0" rtl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459947" y="1860550"/>
            <a:ext cx="4752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 userDrawn="1"/>
        </p:nvCxnSpPr>
        <p:spPr>
          <a:xfrm>
            <a:off x="5463947" y="1860550"/>
            <a:ext cx="4752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59947" y="7112498"/>
            <a:ext cx="2709429" cy="180000"/>
          </a:xfrm>
        </p:spPr>
        <p:txBody>
          <a:bodyPr anchor="b"/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707823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28EC15D-491A-4641-932C-ACF65731AD40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34409" y="7112498"/>
            <a:ext cx="4248000" cy="18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/>
              <a:t>Präsentationstitel in der Fußzeile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2000" y="711249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459947" y="1882441"/>
            <a:ext cx="4752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nhaltsplatzhalter 10"/>
          <p:cNvSpPr>
            <a:spLocks noGrp="1"/>
          </p:cNvSpPr>
          <p:nvPr>
            <p:ph sz="quarter" idx="17"/>
          </p:nvPr>
        </p:nvSpPr>
        <p:spPr>
          <a:xfrm>
            <a:off x="5464800" y="2052000"/>
            <a:ext cx="4752000" cy="2088000"/>
          </a:xfrm>
        </p:spPr>
        <p:txBody>
          <a:bodyPr/>
          <a:lstStyle>
            <a:lvl1pPr marL="180975" indent="-180975" rtl="0">
              <a:buFont typeface="Wingdings" panose="05000000000000000000" pitchFamily="2" charset="2"/>
              <a:buChar char="§"/>
              <a:defRPr sz="1600" b="0"/>
            </a:lvl1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5464800" y="1882101"/>
            <a:ext cx="4752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nhaltsplatzhalter 10"/>
          <p:cNvSpPr>
            <a:spLocks noGrp="1"/>
          </p:cNvSpPr>
          <p:nvPr>
            <p:ph sz="quarter" idx="18"/>
          </p:nvPr>
        </p:nvSpPr>
        <p:spPr>
          <a:xfrm>
            <a:off x="460800" y="1584000"/>
            <a:ext cx="4752000" cy="271463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459947" y="4718821"/>
            <a:ext cx="4752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nhaltsplatzhalter 10"/>
          <p:cNvSpPr>
            <a:spLocks noGrp="1"/>
          </p:cNvSpPr>
          <p:nvPr>
            <p:ph sz="quarter" idx="19"/>
          </p:nvPr>
        </p:nvSpPr>
        <p:spPr>
          <a:xfrm>
            <a:off x="460800" y="4927696"/>
            <a:ext cx="4752000" cy="2088000"/>
          </a:xfrm>
        </p:spPr>
        <p:txBody>
          <a:bodyPr/>
          <a:lstStyle>
            <a:lvl1pPr marL="180975" indent="-180975" rtl="0">
              <a:buFont typeface="Wingdings" panose="05000000000000000000" pitchFamily="2" charset="2"/>
              <a:buChar char="§"/>
              <a:defRPr sz="1600" b="0"/>
            </a:lvl1pPr>
            <a:lvl2pPr marL="714375" indent="-217488">
              <a:buFont typeface="Wingdings" panose="05000000000000000000" pitchFamily="2" charset="2"/>
              <a:buChar char="§"/>
              <a:defRPr/>
            </a:lvl2pPr>
            <a:lvl3pPr marL="1244613" indent="-248923">
              <a:buFont typeface="Wingdings" panose="05000000000000000000" pitchFamily="2" charset="2"/>
              <a:buChar char="§"/>
              <a:defRPr/>
            </a:lvl3pPr>
            <a:lvl4pPr marL="1742458" indent="-248923">
              <a:buFont typeface="Wingdings" panose="05000000000000000000" pitchFamily="2" charset="2"/>
              <a:buChar char="§"/>
              <a:defRPr/>
            </a:lvl4pPr>
            <a:lvl5pPr marL="2240303" indent="-248923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5464800" y="4718821"/>
            <a:ext cx="4752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4" name="Inhaltsplatzhalter 10"/>
          <p:cNvSpPr>
            <a:spLocks noGrp="1"/>
          </p:cNvSpPr>
          <p:nvPr>
            <p:ph sz="quarter" idx="25"/>
          </p:nvPr>
        </p:nvSpPr>
        <p:spPr>
          <a:xfrm>
            <a:off x="5464800" y="4927696"/>
            <a:ext cx="4752000" cy="2088000"/>
          </a:xfrm>
        </p:spPr>
        <p:txBody>
          <a:bodyPr/>
          <a:lstStyle>
            <a:lvl1pPr marL="180975" indent="-180975" rtl="0">
              <a:buFont typeface="Wingdings" panose="05000000000000000000" pitchFamily="2" charset="2"/>
              <a:buChar char="§"/>
              <a:defRPr sz="1600" b="0"/>
            </a:lvl1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25" name="Inhaltsplatzhalter 2"/>
          <p:cNvSpPr>
            <a:spLocks noGrp="1"/>
          </p:cNvSpPr>
          <p:nvPr>
            <p:ph sz="half" idx="26"/>
          </p:nvPr>
        </p:nvSpPr>
        <p:spPr>
          <a:xfrm>
            <a:off x="460800" y="4437489"/>
            <a:ext cx="4752000" cy="270000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6" name="Inhaltsplatzhalter 3"/>
          <p:cNvSpPr>
            <a:spLocks noGrp="1"/>
          </p:cNvSpPr>
          <p:nvPr>
            <p:ph sz="half" idx="27"/>
          </p:nvPr>
        </p:nvSpPr>
        <p:spPr>
          <a:xfrm>
            <a:off x="5464800" y="1584000"/>
            <a:ext cx="4752000" cy="270000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7" name="Inhaltsplatzhalter 2"/>
          <p:cNvSpPr>
            <a:spLocks noGrp="1"/>
          </p:cNvSpPr>
          <p:nvPr>
            <p:ph sz="half" idx="14"/>
          </p:nvPr>
        </p:nvSpPr>
        <p:spPr>
          <a:xfrm>
            <a:off x="459947" y="2050726"/>
            <a:ext cx="4752000" cy="2088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28" name="Inhaltsplatzhalter 3"/>
          <p:cNvSpPr>
            <a:spLocks noGrp="1"/>
          </p:cNvSpPr>
          <p:nvPr>
            <p:ph sz="half" idx="28"/>
          </p:nvPr>
        </p:nvSpPr>
        <p:spPr>
          <a:xfrm>
            <a:off x="5464800" y="4437489"/>
            <a:ext cx="4752000" cy="270000"/>
          </a:xfrm>
        </p:spPr>
        <p:txBody>
          <a:bodyPr>
            <a:normAutofit/>
          </a:bodyPr>
          <a:lstStyle>
            <a:lvl1pPr marL="0" indent="0">
              <a:buNone/>
              <a:defRPr sz="1600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3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59947" y="7112498"/>
            <a:ext cx="2709429" cy="180000"/>
          </a:xfrm>
        </p:spPr>
        <p:txBody>
          <a:bodyPr anchor="b"/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624425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alten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0800" y="2052637"/>
            <a:ext cx="3096000" cy="49698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119947" y="2051681"/>
            <a:ext cx="3096000" cy="49698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BA67188-1008-4087-97E9-F8F2E51E705D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34409" y="7112498"/>
            <a:ext cx="4248000" cy="18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/>
              <a:t>Präsentationstitel in der Fußzeile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2000" y="711249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Inhaltsplatzhalter 10"/>
          <p:cNvSpPr>
            <a:spLocks noGrp="1"/>
          </p:cNvSpPr>
          <p:nvPr>
            <p:ph sz="quarter" idx="16"/>
          </p:nvPr>
        </p:nvSpPr>
        <p:spPr>
          <a:xfrm>
            <a:off x="460800" y="1584000"/>
            <a:ext cx="3096000" cy="271463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459947" y="1860550"/>
            <a:ext cx="3096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nhaltsplatzhalter 10"/>
          <p:cNvSpPr>
            <a:spLocks noGrp="1"/>
          </p:cNvSpPr>
          <p:nvPr>
            <p:ph sz="quarter" idx="17"/>
          </p:nvPr>
        </p:nvSpPr>
        <p:spPr>
          <a:xfrm>
            <a:off x="7119947" y="1584000"/>
            <a:ext cx="3096000" cy="271463"/>
          </a:xfrm>
        </p:spPr>
        <p:txBody>
          <a:bodyPr/>
          <a:lstStyle>
            <a:lvl1pPr marL="0" indent="0" rtl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7113169" y="1859594"/>
            <a:ext cx="3096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nhaltsplatzhalter 3"/>
          <p:cNvSpPr>
            <a:spLocks noGrp="1"/>
          </p:cNvSpPr>
          <p:nvPr>
            <p:ph sz="half" idx="20"/>
          </p:nvPr>
        </p:nvSpPr>
        <p:spPr>
          <a:xfrm>
            <a:off x="3789947" y="2051681"/>
            <a:ext cx="3096000" cy="49698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22" name="Inhaltsplatzhalter 10"/>
          <p:cNvSpPr>
            <a:spLocks noGrp="1"/>
          </p:cNvSpPr>
          <p:nvPr>
            <p:ph sz="quarter" idx="21"/>
          </p:nvPr>
        </p:nvSpPr>
        <p:spPr>
          <a:xfrm>
            <a:off x="3789947" y="1584000"/>
            <a:ext cx="3096000" cy="271463"/>
          </a:xfrm>
        </p:spPr>
        <p:txBody>
          <a:bodyPr/>
          <a:lstStyle>
            <a:lvl1pPr marL="0" indent="0" rtl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23" name="Gerader Verbinder 22"/>
          <p:cNvCxnSpPr/>
          <p:nvPr userDrawn="1"/>
        </p:nvCxnSpPr>
        <p:spPr>
          <a:xfrm>
            <a:off x="3783169" y="1859594"/>
            <a:ext cx="3096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68700" y="7162028"/>
            <a:ext cx="2709429" cy="142424"/>
          </a:xfrm>
        </p:spPr>
        <p:txBody>
          <a:bodyPr/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894799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alten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0800" y="2052637"/>
            <a:ext cx="2268000" cy="49688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C1F24B8-4965-4D19-AFC1-C9B0033CF5B6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34409" y="7112498"/>
            <a:ext cx="4248000" cy="18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/>
              <a:t>Präsentationstitel in der Fußzeile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2000" y="711249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Inhaltsplatzhalter 10"/>
          <p:cNvSpPr>
            <a:spLocks noGrp="1"/>
          </p:cNvSpPr>
          <p:nvPr>
            <p:ph sz="quarter" idx="16"/>
          </p:nvPr>
        </p:nvSpPr>
        <p:spPr>
          <a:xfrm>
            <a:off x="460800" y="1584000"/>
            <a:ext cx="2268000" cy="271463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459947" y="1860550"/>
            <a:ext cx="2268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nhaltsplatzhalter 2"/>
          <p:cNvSpPr>
            <a:spLocks noGrp="1"/>
          </p:cNvSpPr>
          <p:nvPr>
            <p:ph sz="half" idx="17"/>
          </p:nvPr>
        </p:nvSpPr>
        <p:spPr>
          <a:xfrm>
            <a:off x="2973296" y="2052637"/>
            <a:ext cx="2268000" cy="49688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22" name="Inhaltsplatzhalter 10"/>
          <p:cNvSpPr>
            <a:spLocks noGrp="1"/>
          </p:cNvSpPr>
          <p:nvPr>
            <p:ph sz="quarter" idx="18"/>
          </p:nvPr>
        </p:nvSpPr>
        <p:spPr>
          <a:xfrm>
            <a:off x="2974794" y="1584000"/>
            <a:ext cx="2268000" cy="271463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23" name="Gerader Verbinder 22"/>
          <p:cNvCxnSpPr/>
          <p:nvPr userDrawn="1"/>
        </p:nvCxnSpPr>
        <p:spPr>
          <a:xfrm>
            <a:off x="2968016" y="1860550"/>
            <a:ext cx="2268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nhaltsplatzhalter 2"/>
          <p:cNvSpPr>
            <a:spLocks noGrp="1"/>
          </p:cNvSpPr>
          <p:nvPr>
            <p:ph sz="half" idx="19"/>
          </p:nvPr>
        </p:nvSpPr>
        <p:spPr>
          <a:xfrm>
            <a:off x="5467809" y="2052637"/>
            <a:ext cx="2268000" cy="4968875"/>
          </a:xfrm>
        </p:spPr>
        <p:txBody>
          <a:bodyPr>
            <a:normAutofit/>
          </a:bodyPr>
          <a:lstStyle>
            <a:lvl1pPr rtl="0">
              <a:defRPr sz="1600"/>
            </a:lvl1pPr>
            <a:lvl2pPr rtl="0">
              <a:defRPr sz="1600"/>
            </a:lvl2pPr>
            <a:lvl3pPr rtl="0">
              <a:defRPr sz="1600"/>
            </a:lvl3pPr>
            <a:lvl4pPr rtl="0">
              <a:defRPr sz="1600"/>
            </a:lvl4pPr>
            <a:lvl5pPr rtl="0"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25" name="Inhaltsplatzhalter 10"/>
          <p:cNvSpPr>
            <a:spLocks noGrp="1"/>
          </p:cNvSpPr>
          <p:nvPr>
            <p:ph sz="quarter" idx="20"/>
          </p:nvPr>
        </p:nvSpPr>
        <p:spPr>
          <a:xfrm>
            <a:off x="5469307" y="1584000"/>
            <a:ext cx="2268000" cy="271463"/>
          </a:xfrm>
        </p:spPr>
        <p:txBody>
          <a:bodyPr/>
          <a:lstStyle>
            <a:lvl1pPr marL="0" indent="0" rtl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26" name="Gerader Verbinder 25"/>
          <p:cNvCxnSpPr/>
          <p:nvPr userDrawn="1"/>
        </p:nvCxnSpPr>
        <p:spPr>
          <a:xfrm>
            <a:off x="5462529" y="1860550"/>
            <a:ext cx="2268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nhaltsplatzhalter 2"/>
          <p:cNvSpPr>
            <a:spLocks noGrp="1"/>
          </p:cNvSpPr>
          <p:nvPr>
            <p:ph sz="half" idx="21"/>
          </p:nvPr>
        </p:nvSpPr>
        <p:spPr>
          <a:xfrm>
            <a:off x="7946449" y="2052637"/>
            <a:ext cx="2268000" cy="4968875"/>
          </a:xfrm>
        </p:spPr>
        <p:txBody>
          <a:bodyPr>
            <a:normAutofit/>
          </a:bodyPr>
          <a:lstStyle>
            <a:lvl1pPr rtl="0">
              <a:defRPr sz="1600"/>
            </a:lvl1pPr>
            <a:lvl2pPr rtl="0">
              <a:defRPr sz="1600"/>
            </a:lvl2pPr>
            <a:lvl3pPr rtl="0">
              <a:defRPr sz="1600"/>
            </a:lvl3pPr>
            <a:lvl4pPr rtl="0">
              <a:defRPr sz="1600"/>
            </a:lvl4pPr>
            <a:lvl5pPr rtl="0"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28" name="Inhaltsplatzhalter 10"/>
          <p:cNvSpPr>
            <a:spLocks noGrp="1"/>
          </p:cNvSpPr>
          <p:nvPr>
            <p:ph sz="quarter" idx="22"/>
          </p:nvPr>
        </p:nvSpPr>
        <p:spPr>
          <a:xfrm>
            <a:off x="7945200" y="1584000"/>
            <a:ext cx="2268000" cy="271463"/>
          </a:xfrm>
        </p:spPr>
        <p:txBody>
          <a:bodyPr/>
          <a:lstStyle>
            <a:lvl1pPr marL="0" indent="0" rtl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29" name="Gerader Verbinder 28"/>
          <p:cNvCxnSpPr/>
          <p:nvPr userDrawn="1"/>
        </p:nvCxnSpPr>
        <p:spPr>
          <a:xfrm>
            <a:off x="7941169" y="1860550"/>
            <a:ext cx="2268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Textplatzhalter 9"/>
          <p:cNvSpPr>
            <a:spLocks noGrp="1"/>
          </p:cNvSpPr>
          <p:nvPr>
            <p:ph type="body" sz="quarter" idx="24"/>
          </p:nvPr>
        </p:nvSpPr>
        <p:spPr>
          <a:xfrm>
            <a:off x="468700" y="7162028"/>
            <a:ext cx="2709429" cy="142424"/>
          </a:xfrm>
        </p:spPr>
        <p:txBody>
          <a:bodyPr/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329009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ne 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FBAE4FE-4793-4751-B018-C8D5E464DC40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34409" y="7112498"/>
            <a:ext cx="4248000" cy="18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/>
              <a:t>Präsentationstitel in der Fußzeile</a:t>
            </a:r>
            <a:endParaRPr lang="de-DE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2000" y="711249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Textplatzhalter 9"/>
          <p:cNvSpPr>
            <a:spLocks noGrp="1"/>
          </p:cNvSpPr>
          <p:nvPr>
            <p:ph type="body" sz="quarter" idx="24"/>
          </p:nvPr>
        </p:nvSpPr>
        <p:spPr>
          <a:xfrm>
            <a:off x="468700" y="7162028"/>
            <a:ext cx="2709429" cy="142424"/>
          </a:xfrm>
        </p:spPr>
        <p:txBody>
          <a:bodyPr/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544492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155448" y="82296"/>
            <a:ext cx="10287000" cy="73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59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Musterheadline zum Foliensatz, zweizeilig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9947" y="1584325"/>
            <a:ext cx="9756000" cy="54371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anchor="b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2000" y="711325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59947" y="7112498"/>
            <a:ext cx="2709429" cy="180000"/>
          </a:xfrm>
        </p:spPr>
        <p:txBody>
          <a:bodyPr anchor="b"/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42973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Verhältnis 1/3 zu 2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Musterheadline zum Foliensatz, zweizeilig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9947" y="1584325"/>
            <a:ext cx="3168000" cy="54371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879947" y="1584325"/>
            <a:ext cx="6336000" cy="54371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E88EBAE-8B85-43AB-BA48-56889DE685F9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1147" y="711249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DADFEA48-2D48-4EF5-B029-0B8993B9B72D}" type="slidenum">
              <a:rPr lang="de-DE" smtClean="0"/>
              <a:pPr algn="r"/>
              <a:t>‹#›</a:t>
            </a:fld>
            <a:endParaRPr lang="de-DE" dirty="0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59947" y="7112498"/>
            <a:ext cx="2709429" cy="180000"/>
          </a:xfrm>
        </p:spPr>
        <p:txBody>
          <a:bodyPr anchor="b"/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99559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Verhältnis 2/3 zu 1/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47947" y="1584325"/>
            <a:ext cx="3168000" cy="54371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9947" y="1584325"/>
            <a:ext cx="6336000" cy="54371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DE7FA29-02C3-4F51-920B-2E27EBBFBE14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34409" y="7112498"/>
            <a:ext cx="4248000" cy="18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/>
              <a:t>Präsentationstitel in der Fußzeile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1147" y="711249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59947" y="7112498"/>
            <a:ext cx="2709429" cy="180000"/>
          </a:xfrm>
        </p:spPr>
        <p:txBody>
          <a:bodyPr anchor="b"/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694134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Verhältnis 1/2 zu 1/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9947" y="1584325"/>
            <a:ext cx="4752000" cy="543718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63947" y="1584326"/>
            <a:ext cx="4752000" cy="543718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E81E751-3FAF-4E15-A9E5-3B4C0F804E0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34409" y="7112498"/>
            <a:ext cx="4248000" cy="18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/>
              <a:t>Präsentationstitel in der Fußzeile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1147" y="711249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59947" y="7112498"/>
            <a:ext cx="2709429" cy="180000"/>
          </a:xfrm>
        </p:spPr>
        <p:txBody>
          <a:bodyPr anchor="b"/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32269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0800" y="1584325"/>
            <a:ext cx="4752000" cy="2628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63610" y="1584325"/>
            <a:ext cx="4752000" cy="2628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0BBCDEF-F35F-4FC2-9546-D91E1E42039A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34409" y="7112498"/>
            <a:ext cx="4248000" cy="1800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de-DE"/>
              <a:t>Präsentationstitel in der Fußzeile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sz="half" idx="14"/>
          </p:nvPr>
        </p:nvSpPr>
        <p:spPr>
          <a:xfrm>
            <a:off x="460800" y="4382900"/>
            <a:ext cx="4752000" cy="2628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12" name="Inhaltsplatzhalter 3"/>
          <p:cNvSpPr>
            <a:spLocks noGrp="1"/>
          </p:cNvSpPr>
          <p:nvPr>
            <p:ph sz="half" idx="15"/>
          </p:nvPr>
        </p:nvSpPr>
        <p:spPr>
          <a:xfrm>
            <a:off x="5463610" y="4384800"/>
            <a:ext cx="4752000" cy="2628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13"/>
          </p:nvPr>
        </p:nvSpPr>
        <p:spPr>
          <a:xfrm>
            <a:off x="450850" y="7112498"/>
            <a:ext cx="2710800" cy="180000"/>
          </a:xfrm>
        </p:spPr>
        <p:txBody>
          <a:bodyPr vert="horz" lIns="0" tIns="0" rIns="0" bIns="0" rtlCol="0" anchor="b">
            <a:noAutofit/>
          </a:bodyPr>
          <a:lstStyle>
            <a:lvl1pPr marL="182563" indent="-182563">
              <a:buNone/>
              <a:defRPr lang="de-DE" sz="80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 indent="0"/>
            <a:r>
              <a:rPr lang="nl-NL"/>
              <a:t>Tekststijl van het model bewerken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2000" y="711249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108998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Musterheadline zum Foliensatz, zweizeilig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9947" y="2052637"/>
            <a:ext cx="9756000" cy="49688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anchor="b"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9162D90-1F6B-4254-BE4F-D088617AF241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34409" y="7112498"/>
            <a:ext cx="4248000" cy="180000"/>
          </a:xfrm>
          <a:prstGeom prst="rect">
            <a:avLst/>
          </a:prstGeom>
        </p:spPr>
        <p:txBody>
          <a:bodyPr anchor="b"/>
          <a:lstStyle/>
          <a:p>
            <a:pPr algn="r"/>
            <a:r>
              <a:rPr lang="de-DE"/>
              <a:t>Präsentationstitel in der Fußzeile</a:t>
            </a:r>
            <a:endParaRPr lang="de-DE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2000" y="711325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Inhaltsplatzhalter 10"/>
          <p:cNvSpPr>
            <a:spLocks noGrp="1"/>
          </p:cNvSpPr>
          <p:nvPr>
            <p:ph sz="quarter" idx="15"/>
          </p:nvPr>
        </p:nvSpPr>
        <p:spPr>
          <a:xfrm>
            <a:off x="466725" y="1584000"/>
            <a:ext cx="9756000" cy="271463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8" name="Gerader Verbinder 7"/>
          <p:cNvCxnSpPr/>
          <p:nvPr userDrawn="1"/>
        </p:nvCxnSpPr>
        <p:spPr>
          <a:xfrm>
            <a:off x="459947" y="1860550"/>
            <a:ext cx="9782603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59947" y="7112498"/>
            <a:ext cx="2709429" cy="180000"/>
          </a:xfrm>
        </p:spPr>
        <p:txBody>
          <a:bodyPr anchor="b"/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70419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Verhältnis 1/3 zu 2/3)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br>
              <a:rPr lang="de-DE" dirty="0"/>
            </a:br>
            <a:r>
              <a:rPr lang="de-DE" dirty="0"/>
              <a:t>Musterheadline zum Foliensatz, zweizeilig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9947" y="2052111"/>
            <a:ext cx="3168000" cy="493288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879947" y="2052638"/>
            <a:ext cx="6336000" cy="493844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3D5B14A-97AD-44C3-9036-35370D21A3B0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34409" y="7112498"/>
            <a:ext cx="4248000" cy="18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/>
              <a:t>Präsentationstitel in der Fußzeile</a:t>
            </a:r>
            <a:endParaRPr lang="de-DE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1147" y="711249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DADFEA48-2D48-4EF5-B029-0B8993B9B72D}" type="slidenum">
              <a:rPr lang="de-DE" smtClean="0"/>
              <a:pPr algn="r"/>
              <a:t>‹#›</a:t>
            </a:fld>
            <a:endParaRPr lang="de-DE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5"/>
          </p:nvPr>
        </p:nvSpPr>
        <p:spPr>
          <a:xfrm>
            <a:off x="466725" y="1584000"/>
            <a:ext cx="3161222" cy="271463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Inhaltsplatzhalter 10"/>
          <p:cNvSpPr>
            <a:spLocks noGrp="1"/>
          </p:cNvSpPr>
          <p:nvPr>
            <p:ph sz="quarter" idx="16"/>
          </p:nvPr>
        </p:nvSpPr>
        <p:spPr>
          <a:xfrm>
            <a:off x="3879947" y="1584000"/>
            <a:ext cx="6336000" cy="271463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459947" y="1860550"/>
            <a:ext cx="3168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 userDrawn="1"/>
        </p:nvCxnSpPr>
        <p:spPr>
          <a:xfrm>
            <a:off x="3879947" y="1860550"/>
            <a:ext cx="6336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59947" y="7112498"/>
            <a:ext cx="2709429" cy="180000"/>
          </a:xfrm>
        </p:spPr>
        <p:txBody>
          <a:bodyPr anchor="b"/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11570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Verhältnis 2/3 zu 1/3) Li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52400" y="2052638"/>
            <a:ext cx="3168000" cy="494211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9947" y="2052638"/>
            <a:ext cx="6336000" cy="494211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8EA4B02-D7BA-4E20-B97F-A41FEFFD8D0A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534409" y="7112498"/>
            <a:ext cx="4248000" cy="1800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de-DE"/>
              <a:t>Präsentationstitel in der Fußzeile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1147" y="711249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5"/>
          </p:nvPr>
        </p:nvSpPr>
        <p:spPr>
          <a:xfrm>
            <a:off x="468700" y="1584000"/>
            <a:ext cx="6318150" cy="271463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Inhaltsplatzhalter 10"/>
          <p:cNvSpPr>
            <a:spLocks noGrp="1"/>
          </p:cNvSpPr>
          <p:nvPr>
            <p:ph sz="quarter" idx="16"/>
          </p:nvPr>
        </p:nvSpPr>
        <p:spPr>
          <a:xfrm>
            <a:off x="7053689" y="1584325"/>
            <a:ext cx="3168000" cy="271463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7074550" y="1855788"/>
            <a:ext cx="3168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 userDrawn="1"/>
        </p:nvCxnSpPr>
        <p:spPr>
          <a:xfrm>
            <a:off x="450850" y="1855788"/>
            <a:ext cx="6336000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450850" y="223505"/>
            <a:ext cx="4095190" cy="251745"/>
          </a:xfrm>
        </p:spPr>
        <p:txBody>
          <a:bodyPr/>
          <a:lstStyle>
            <a:lvl1pPr marL="0" indent="0">
              <a:buFontTx/>
              <a:buNone/>
              <a:defRPr sz="1200" b="1" i="1">
                <a:solidFill>
                  <a:schemeClr val="accent3"/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59947" y="7112498"/>
            <a:ext cx="2709429" cy="180000"/>
          </a:xfrm>
        </p:spPr>
        <p:txBody>
          <a:bodyPr anchor="b"/>
          <a:lstStyle>
            <a:lvl1pPr marL="0" indent="0">
              <a:buFontTx/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182563" indent="0">
              <a:buFontTx/>
              <a:buNone/>
              <a:defRPr sz="800"/>
            </a:lvl2pPr>
            <a:lvl3pPr marL="357187" indent="0">
              <a:buFontTx/>
              <a:buNone/>
              <a:defRPr sz="800"/>
            </a:lvl3pPr>
            <a:lvl4pPr marL="539750" indent="0">
              <a:buFontTx/>
              <a:buNone/>
              <a:defRPr sz="800"/>
            </a:lvl4pPr>
            <a:lvl5pPr marL="712787" indent="0">
              <a:buFontTx/>
              <a:buNone/>
              <a:defRPr sz="800"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639137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9947" y="603508"/>
            <a:ext cx="9756000" cy="6769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0800" y="1598400"/>
            <a:ext cx="9756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280208" y="7112498"/>
            <a:ext cx="5400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7981C9D-0EA1-4869-B366-2EF237A563D7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81147" y="7112498"/>
            <a:ext cx="33480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ADFEA48-2D48-4EF5-B029-0B8993B9B72D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NewViessmannBox2"/>
          <p:cNvSpPr txBox="1"/>
          <p:nvPr userDrawn="1"/>
        </p:nvSpPr>
        <p:spPr>
          <a:xfrm>
            <a:off x="8191500" y="7112498"/>
            <a:ext cx="972000" cy="180000"/>
          </a:xfrm>
          <a:prstGeom prst="rect">
            <a:avLst/>
          </a:prstGeom>
          <a:noFill/>
        </p:spPr>
        <p:txBody>
          <a:bodyPr vert="horz" lIns="0" tIns="0" rIns="0" bIns="0" rtlCol="0" anchor="b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© Viessmann Group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5400000">
            <a:off x="9432863" y="-309839"/>
            <a:ext cx="309009" cy="127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2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03" r:id="rId2"/>
    <p:sldLayoutId id="2147483725" r:id="rId3"/>
    <p:sldLayoutId id="2147483726" r:id="rId4"/>
    <p:sldLayoutId id="2147483727" r:id="rId5"/>
    <p:sldLayoutId id="2147483728" r:id="rId6"/>
    <p:sldLayoutId id="2147483716" r:id="rId7"/>
    <p:sldLayoutId id="2147483704" r:id="rId8"/>
    <p:sldLayoutId id="2147483705" r:id="rId9"/>
    <p:sldLayoutId id="2147483706" r:id="rId10"/>
    <p:sldLayoutId id="2147483707" r:id="rId11"/>
    <p:sldLayoutId id="2147483721" r:id="rId12"/>
    <p:sldLayoutId id="2147483720" r:id="rId13"/>
    <p:sldLayoutId id="2147483724" r:id="rId14"/>
    <p:sldLayoutId id="2147483722" r:id="rId15"/>
  </p:sldLayoutIdLst>
  <p:hf hdr="0"/>
  <p:txStyles>
    <p:titleStyle>
      <a:lvl1pPr algn="l" defTabSz="995690" rtl="0" eaLnBrk="1" latinLnBrk="0" hangingPunct="1">
        <a:spcBef>
          <a:spcPct val="0"/>
        </a:spcBef>
        <a:buNone/>
        <a:defRPr sz="2200" b="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2563" indent="-182563" algn="l" defTabSz="99569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14375" indent="-217488" algn="l" defTabSz="99569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244613" indent="-248923" algn="l" defTabSz="99569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742458" indent="-248923" algn="l" defTabSz="99569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240303" indent="-248923" algn="l" defTabSz="995690" rtl="0" eaLnBrk="1" latinLnBrk="0" hangingPunct="1">
        <a:spcBef>
          <a:spcPct val="200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73814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6452" userDrawn="1">
          <p15:clr>
            <a:srgbClr val="F26B43"/>
          </p15:clr>
        </p15:guide>
        <p15:guide id="3" pos="2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l-BE" b="1" dirty="0"/>
              <a:t>“4 trends bepalen hoe we morgen met energie omgaan”</a:t>
            </a:r>
          </a:p>
          <a:p>
            <a:endParaRPr lang="nl-BE" b="1" i="1" dirty="0"/>
          </a:p>
          <a:p>
            <a:r>
              <a:rPr lang="nl-BE" i="1" dirty="0" err="1"/>
              <a:t>Viessmann</a:t>
            </a:r>
            <a:r>
              <a:rPr lang="nl-BE" i="1" dirty="0"/>
              <a:t> pakt op </a:t>
            </a:r>
            <a:r>
              <a:rPr lang="nl-BE" i="1" dirty="0" err="1"/>
              <a:t>Batibouw</a:t>
            </a:r>
            <a:r>
              <a:rPr lang="nl-BE" i="1" dirty="0"/>
              <a:t> uit met technologie die Belgische klimaatdoelstellingen haalt</a:t>
            </a:r>
            <a:endParaRPr lang="nl-BE" dirty="0"/>
          </a:p>
          <a:p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1"/>
          </p:nvPr>
        </p:nvSpPr>
        <p:spPr>
          <a:xfrm>
            <a:off x="468699" y="5333682"/>
            <a:ext cx="3231103" cy="686117"/>
          </a:xfrm>
        </p:spPr>
        <p:txBody>
          <a:bodyPr/>
          <a:lstStyle/>
          <a:p>
            <a:r>
              <a:rPr lang="de-DE" dirty="0"/>
              <a:t>Exclusieve preview Batibouw 2018 </a:t>
            </a:r>
          </a:p>
          <a:p>
            <a:r>
              <a:rPr lang="de-DE" dirty="0" smtClean="0"/>
              <a:t>Viessmann </a:t>
            </a:r>
            <a:r>
              <a:rPr lang="de-DE" dirty="0"/>
              <a:t>Belgium </a:t>
            </a:r>
          </a:p>
          <a:p>
            <a:r>
              <a:rPr lang="de-DE" dirty="0"/>
              <a:t>14 </a:t>
            </a:r>
            <a:r>
              <a:rPr lang="nl-BE" dirty="0" smtClean="0"/>
              <a:t>december</a:t>
            </a:r>
            <a:r>
              <a:rPr lang="de-DE" dirty="0" smtClean="0"/>
              <a:t>, </a:t>
            </a:r>
            <a:r>
              <a:rPr lang="de-DE" dirty="0"/>
              <a:t>2017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0110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02FB52D-0717-47F6-9B8A-72E00FF49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TREND 3: Duurzame energie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7D39E4E8-7DE2-4870-B0AA-FB18AE989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850" y="1477883"/>
            <a:ext cx="5486812" cy="5437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BE" b="1" dirty="0" err="1"/>
              <a:t>Vitocal</a:t>
            </a:r>
            <a:r>
              <a:rPr lang="nl-BE" b="1" dirty="0"/>
              <a:t> 200 A – stille en krachtige warmtepomp voor ééngezinswoningen </a:t>
            </a:r>
            <a:r>
              <a:rPr lang="nl-BE" b="1" i="1" dirty="0"/>
              <a:t>(nieuwigheid 2018)</a:t>
            </a:r>
          </a:p>
          <a:p>
            <a:pPr lvl="1">
              <a:lnSpc>
                <a:spcPct val="150000"/>
              </a:lnSpc>
            </a:pPr>
            <a:r>
              <a:rPr lang="fr-BE" dirty="0" err="1"/>
              <a:t>Nieuw</a:t>
            </a:r>
            <a:r>
              <a:rPr lang="fr-BE" dirty="0"/>
              <a:t> modern design van de </a:t>
            </a:r>
            <a:r>
              <a:rPr lang="fr-BE" dirty="0" err="1"/>
              <a:t>buitenunit</a:t>
            </a:r>
            <a:endParaRPr lang="fr-BE" dirty="0"/>
          </a:p>
          <a:p>
            <a:pPr lvl="1">
              <a:lnSpc>
                <a:spcPct val="150000"/>
              </a:lnSpc>
            </a:pPr>
            <a:r>
              <a:rPr lang="fr-BE" dirty="0" err="1"/>
              <a:t>Fluisterstille</a:t>
            </a:r>
            <a:r>
              <a:rPr lang="fr-BE" dirty="0"/>
              <a:t> </a:t>
            </a:r>
            <a:r>
              <a:rPr lang="fr-BE" dirty="0" err="1"/>
              <a:t>buitenunit</a:t>
            </a:r>
            <a:r>
              <a:rPr lang="fr-BE" dirty="0"/>
              <a:t>, </a:t>
            </a:r>
            <a:r>
              <a:rPr lang="fr-BE" dirty="0" err="1"/>
              <a:t>slechts</a:t>
            </a:r>
            <a:r>
              <a:rPr lang="fr-BE" dirty="0"/>
              <a:t> 35d(B)A op 3 </a:t>
            </a:r>
            <a:r>
              <a:rPr lang="fr-BE" dirty="0" err="1"/>
              <a:t>meter</a:t>
            </a:r>
            <a:r>
              <a:rPr lang="fr-BE" dirty="0"/>
              <a:t> </a:t>
            </a:r>
            <a:r>
              <a:rPr lang="fr-BE" dirty="0" err="1"/>
              <a:t>afstand</a:t>
            </a:r>
            <a:r>
              <a:rPr lang="fr-BE" dirty="0"/>
              <a:t>.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 smtClean="0"/>
              <a:t>Investeren </a:t>
            </a:r>
            <a:r>
              <a:rPr lang="nl-BE" dirty="0"/>
              <a:t>in een warmtepomp, zonneboiler of PV-installatie is resoluut kiezen voor een duurzame toekomst.</a:t>
            </a:r>
          </a:p>
          <a:p>
            <a:pPr>
              <a:lnSpc>
                <a:spcPct val="150000"/>
              </a:lnSpc>
            </a:pPr>
            <a:r>
              <a:rPr lang="nl-BE" dirty="0" smtClean="0"/>
              <a:t>Lage </a:t>
            </a:r>
            <a:r>
              <a:rPr lang="nl-BE" dirty="0"/>
              <a:t>werkingstemperatuur = VVW </a:t>
            </a:r>
            <a:r>
              <a:rPr lang="nl-BE" dirty="0" smtClean="0"/>
              <a:t>/over dimensionering radiatoren </a:t>
            </a:r>
            <a:r>
              <a:rPr lang="nl-BE" dirty="0"/>
              <a:t>of </a:t>
            </a:r>
            <a:r>
              <a:rPr lang="nl-BE" dirty="0" err="1"/>
              <a:t>ventilo’s</a:t>
            </a:r>
            <a:r>
              <a:rPr lang="nl-BE" dirty="0"/>
              <a:t>.</a:t>
            </a:r>
          </a:p>
          <a:p>
            <a:pPr>
              <a:lnSpc>
                <a:spcPct val="150000"/>
              </a:lnSpc>
            </a:pPr>
            <a:r>
              <a:rPr lang="nl-BE" dirty="0"/>
              <a:t>Nieuwe </a:t>
            </a:r>
            <a:r>
              <a:rPr lang="nl-BE" dirty="0" err="1"/>
              <a:t>Vitocal</a:t>
            </a:r>
            <a:r>
              <a:rPr lang="nl-BE" dirty="0"/>
              <a:t> 333 (</a:t>
            </a:r>
            <a:r>
              <a:rPr lang="nl-BE" dirty="0" err="1"/>
              <a:t>invertor</a:t>
            </a:r>
            <a:r>
              <a:rPr lang="nl-BE" dirty="0"/>
              <a:t>) en nieuwe </a:t>
            </a:r>
            <a:r>
              <a:rPr lang="nl-BE" dirty="0" err="1"/>
              <a:t>Vitocal</a:t>
            </a:r>
            <a:r>
              <a:rPr lang="nl-BE" dirty="0"/>
              <a:t> 222.</a:t>
            </a:r>
          </a:p>
          <a:p>
            <a:pPr>
              <a:lnSpc>
                <a:spcPct val="150000"/>
              </a:lnSpc>
            </a:pPr>
            <a:endParaRPr lang="nl-BE" dirty="0"/>
          </a:p>
          <a:p>
            <a:endParaRPr lang="fr-BE" dirty="0"/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4E57DF2F-B2A0-4A3C-B41F-0DBD166D0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74FF2047-291A-448E-91DE-CC7898B87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9BCBC8CB-9CC5-4CAF-8048-7CF8567AAE8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9CD12C31-19B7-4C0D-AF39-E4E9F64C43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Picture 4" descr="I:\BLBPRORGA-Employees\2017\03 - Client\Viessmann\04 - Actions\Vitocal 200S\Visuals\Vitocal 200-S_00028.jpg">
            <a:extLst>
              <a:ext uri="{FF2B5EF4-FFF2-40B4-BE49-F238E27FC236}">
                <a16:creationId xmlns="" xmlns:a16="http://schemas.microsoft.com/office/drawing/2014/main" id="{19D8D9F5-4910-4D18-B52F-09C7EFCD140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1763" y="1584325"/>
            <a:ext cx="3984184" cy="30952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9047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EE57D79-CBAB-4FED-93CA-FE7187D76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TREND 3: Duurzame energie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B0F4CF1-A79C-49EE-8501-5242DBE7F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72" y="1406199"/>
            <a:ext cx="5157082" cy="543718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nl-BE" b="1" dirty="0"/>
              <a:t>Vitovolt 300 – fotovoltaïsche zonnepanelen met een hoge opbrengst en een compromisloze kwaliteit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Dankzij de eenvoudige werking zijn Vitovolt-panelen betrouwbaar en nagenoeg onderhoudsvrij.</a:t>
            </a:r>
          </a:p>
          <a:p>
            <a:pPr lvl="1">
              <a:lnSpc>
                <a:spcPct val="150000"/>
              </a:lnSpc>
            </a:pPr>
            <a:r>
              <a:rPr lang="nl-BE" dirty="0" err="1"/>
              <a:t>Viessmann</a:t>
            </a:r>
            <a:r>
              <a:rPr lang="nl-BE" dirty="0"/>
              <a:t> biedt een vermogensgarantie van 25 jaar.</a:t>
            </a:r>
          </a:p>
          <a:p>
            <a:pPr lvl="1">
              <a:lnSpc>
                <a:spcPct val="160000"/>
              </a:lnSpc>
            </a:pPr>
            <a:r>
              <a:rPr lang="nl-BE" dirty="0"/>
              <a:t>Consumenten kiezen om gedeeltelijk onafhankelijk te worden van het elektriciteitsnet en de stijgende elektriciteitsprijzen.</a:t>
            </a:r>
          </a:p>
          <a:p>
            <a:pPr lvl="1">
              <a:lnSpc>
                <a:spcPct val="160000"/>
              </a:lnSpc>
            </a:pPr>
            <a:r>
              <a:rPr lang="fr-BE" dirty="0"/>
              <a:t>B</a:t>
            </a:r>
            <a:r>
              <a:rPr lang="nl-BE" dirty="0"/>
              <a:t>TW tarief op groene stroom: 6% vs. 21%</a:t>
            </a:r>
          </a:p>
          <a:p>
            <a:pPr lvl="1">
              <a:lnSpc>
                <a:spcPct val="160000"/>
              </a:lnSpc>
            </a:pPr>
            <a:r>
              <a:rPr lang="nl-BE" dirty="0"/>
              <a:t>Terugdraaiende teller – digitale meter </a:t>
            </a:r>
          </a:p>
          <a:p>
            <a:pPr lvl="1">
              <a:lnSpc>
                <a:spcPct val="160000"/>
              </a:lnSpc>
            </a:pPr>
            <a:r>
              <a:rPr lang="nl-BE" dirty="0"/>
              <a:t>Batterijen</a:t>
            </a:r>
          </a:p>
          <a:p>
            <a:pPr lvl="1">
              <a:lnSpc>
                <a:spcPct val="150000"/>
              </a:lnSpc>
            </a:pPr>
            <a:endParaRPr lang="nl-BE" dirty="0"/>
          </a:p>
          <a:p>
            <a:pPr lvl="1">
              <a:lnSpc>
                <a:spcPct val="150000"/>
              </a:lnSpc>
            </a:pPr>
            <a:endParaRPr lang="nl-BE" dirty="0"/>
          </a:p>
          <a:p>
            <a:pPr>
              <a:lnSpc>
                <a:spcPct val="150000"/>
              </a:lnSpc>
            </a:pP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5E226B3E-C50C-4FC0-B131-119B1034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C3B1F8F9-2564-4BF3-BF1E-8534C7545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935985F6-A14B-4736-8D30-E26AED75FB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36ED036D-04E9-4CBE-A1DD-EDE1AD7BC8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BE21D28-AFD6-4707-B510-0DCE09179F6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3"/>
          <a:stretch/>
        </p:blipFill>
        <p:spPr bwMode="auto">
          <a:xfrm>
            <a:off x="5995030" y="1406199"/>
            <a:ext cx="4387596" cy="3044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2724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2E64981-197A-4207-9F6C-2BBD793A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TREND 3: Duurzame energie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AFE9CF93-98CC-4EE7-8476-02EA9BCAF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947" y="1584325"/>
            <a:ext cx="5295394" cy="5437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BE" b="1" dirty="0" err="1"/>
              <a:t>Vitosol</a:t>
            </a:r>
            <a:r>
              <a:rPr lang="nl-BE" b="1" dirty="0"/>
              <a:t> 200-FM zonnecollectoren met </a:t>
            </a:r>
            <a:r>
              <a:rPr lang="nl-BE" b="1" dirty="0" err="1"/>
              <a:t>ThermProtect</a:t>
            </a:r>
            <a:r>
              <a:rPr lang="nl-BE" b="1" dirty="0"/>
              <a:t>-coating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De populairste oplossingen om een bestaande woning energiezuinig te maken is het installeren van een zonneboiler.</a:t>
            </a:r>
          </a:p>
          <a:p>
            <a:pPr lvl="1">
              <a:lnSpc>
                <a:spcPct val="150000"/>
              </a:lnSpc>
            </a:pPr>
            <a:r>
              <a:rPr lang="fr-BE" dirty="0"/>
              <a:t>6</a:t>
            </a:r>
            <a:r>
              <a:rPr lang="nl-BE" dirty="0"/>
              <a:t>0% besparen voor de aanmaak warm water.</a:t>
            </a:r>
          </a:p>
          <a:p>
            <a:pPr lvl="1">
              <a:lnSpc>
                <a:spcPct val="150000"/>
              </a:lnSpc>
            </a:pPr>
            <a:r>
              <a:rPr lang="nl-BE" dirty="0" err="1"/>
              <a:t>Viessmann</a:t>
            </a:r>
            <a:r>
              <a:rPr lang="nl-BE" dirty="0"/>
              <a:t> ontwikkelde met de universiteit van Nancy de </a:t>
            </a:r>
            <a:r>
              <a:rPr lang="nl-BE" dirty="0" err="1"/>
              <a:t>ThermProtect</a:t>
            </a:r>
            <a:r>
              <a:rPr lang="nl-BE" dirty="0"/>
              <a:t>-coating. Deze revolutionaire coating vermijdt oververhitting en stoomvorming.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De collectoren behalen met 82,8 procent het hoogst mogelijke rendement dat vandaag beschikbaar is op de markt</a:t>
            </a:r>
          </a:p>
          <a:p>
            <a:pPr lvl="1">
              <a:lnSpc>
                <a:spcPct val="150000"/>
              </a:lnSpc>
            </a:pPr>
            <a:r>
              <a:rPr lang="nl-BE" dirty="0" smtClean="0"/>
              <a:t>Ondersteuning bij zonneverwarming.</a:t>
            </a:r>
            <a:endParaRPr lang="nl-BE" dirty="0"/>
          </a:p>
          <a:p>
            <a:pPr lvl="1">
              <a:lnSpc>
                <a:spcPct val="150000"/>
              </a:lnSpc>
            </a:pP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015E6EE8-1641-49BE-AF3D-91B2E61A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7F5124EA-BE8D-4FB9-B952-C87A3EBA2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867D40D5-0860-4A4A-9E61-00C522C33C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62C824C5-B8E8-46FE-8476-CE56A7DD7DA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97A4C8A3-21F7-4059-A5F7-D63FD9DDCC5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69" y="1584325"/>
            <a:ext cx="4294059" cy="2868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7370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77BC9AF-A9C6-4D40-AEDA-BE46819C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TREND 4: Connectiviteit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5756CEF4-3BA5-46C9-B9A0-9B6E22157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947" y="1408714"/>
            <a:ext cx="4999157" cy="543718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nl-BE" dirty="0"/>
              <a:t>De huidige samenleving draait op data</a:t>
            </a:r>
          </a:p>
          <a:p>
            <a:pPr lvl="1" algn="just">
              <a:lnSpc>
                <a:spcPct val="150000"/>
              </a:lnSpc>
            </a:pPr>
            <a:r>
              <a:rPr lang="fr-BE" dirty="0" err="1"/>
              <a:t>Verwarmingsinstallatie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ideaal</a:t>
            </a:r>
            <a:r>
              <a:rPr lang="fr-BE" dirty="0"/>
              <a:t> om op </a:t>
            </a:r>
            <a:r>
              <a:rPr lang="fr-BE" dirty="0" err="1"/>
              <a:t>afstand</a:t>
            </a:r>
            <a:r>
              <a:rPr lang="fr-BE" dirty="0"/>
              <a:t> te </a:t>
            </a:r>
            <a:r>
              <a:rPr lang="fr-BE" dirty="0" err="1"/>
              <a:t>beheren</a:t>
            </a:r>
            <a:endParaRPr lang="fr-BE" dirty="0"/>
          </a:p>
          <a:p>
            <a:pPr algn="just">
              <a:lnSpc>
                <a:spcPct val="150000"/>
              </a:lnSpc>
            </a:pPr>
            <a:r>
              <a:rPr lang="nl-BE" dirty="0"/>
              <a:t>Digitale energiemeters in België vanaf 2019.</a:t>
            </a:r>
          </a:p>
          <a:p>
            <a:pPr algn="just">
              <a:lnSpc>
                <a:spcPct val="150000"/>
              </a:lnSpc>
            </a:pPr>
            <a:r>
              <a:rPr lang="nl-BE" dirty="0"/>
              <a:t>Smart grids wisselen naast energie ook informatie uit, afkomstig van slimme meters of andere toestellen. </a:t>
            </a:r>
          </a:p>
          <a:p>
            <a:pPr algn="just">
              <a:lnSpc>
                <a:spcPct val="150000"/>
              </a:lnSpc>
            </a:pPr>
            <a:r>
              <a:rPr lang="nl-BE" dirty="0"/>
              <a:t>De technologie van Viessmann is </a:t>
            </a:r>
            <a:r>
              <a:rPr lang="nl-BE" i="1" dirty="0"/>
              <a:t>smart grid ready</a:t>
            </a:r>
            <a:r>
              <a:rPr lang="nl-BE" dirty="0"/>
              <a:t>. Dat betekent dat een warmtepomp bijvoorbeeld warm water kan aanmaken tijdens de daluren om dan later aan te wenden tijdens de piekuren.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r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FE560B9F-C18B-4D45-9632-5713D325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BC019AF8-6F1A-42B9-8BE6-9F3FB6AF0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B92B5126-50F2-4A3F-8CE9-0C06D445F35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833732AC-FFC1-4B40-AF0A-F372016696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388" y="1547052"/>
            <a:ext cx="3718042" cy="246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1394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06B5AAC-4D64-4E0A-AAF9-02C1CADFF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TREND 4: Connectiviteit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8A86B6C7-F4B0-49CA-8B20-A65B8C5DF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947" y="1584325"/>
            <a:ext cx="5353999" cy="5437188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nl-BE" dirty="0"/>
              <a:t>Met de ViCare smartphone applicatie kunnen consumenten hun verwarming vanop afstand regelen. </a:t>
            </a:r>
            <a:endParaRPr lang="fr-BE" dirty="0"/>
          </a:p>
          <a:p>
            <a:pPr lvl="1">
              <a:lnSpc>
                <a:spcPct val="150000"/>
              </a:lnSpc>
            </a:pPr>
            <a:r>
              <a:rPr lang="fr-BE" dirty="0"/>
              <a:t>De </a:t>
            </a:r>
            <a:r>
              <a:rPr lang="nl-BE" dirty="0"/>
              <a:t>installateur kan via de Vitoguide-applicatie de installatie van de klant in het oog houden. </a:t>
            </a:r>
            <a:endParaRPr lang="nl-BE" dirty="0" smtClean="0"/>
          </a:p>
          <a:p>
            <a:pPr marL="496887" lvl="1" indent="0">
              <a:lnSpc>
                <a:spcPct val="150000"/>
              </a:lnSpc>
              <a:buNone/>
            </a:pPr>
            <a:endParaRPr lang="nl-BE" dirty="0"/>
          </a:p>
          <a:p>
            <a:r>
              <a:rPr lang="nl-BE" b="1" dirty="0"/>
              <a:t>TADO/</a:t>
            </a:r>
            <a:r>
              <a:rPr lang="nl-BE" b="1" dirty="0" err="1"/>
              <a:t>Viessmann</a:t>
            </a:r>
            <a:r>
              <a:rPr lang="nl-BE" dirty="0"/>
              <a:t>: BB 2018 </a:t>
            </a:r>
          </a:p>
          <a:p>
            <a:pPr lvl="2"/>
            <a:r>
              <a:rPr lang="nl-BE" dirty="0" smtClean="0"/>
              <a:t>Incl. </a:t>
            </a:r>
            <a:r>
              <a:rPr lang="nl-BE" dirty="0" err="1"/>
              <a:t>g</a:t>
            </a:r>
            <a:r>
              <a:rPr lang="nl-BE" dirty="0" err="1" smtClean="0"/>
              <a:t>eofencing</a:t>
            </a:r>
            <a:endParaRPr lang="nl-BE" dirty="0"/>
          </a:p>
          <a:p>
            <a:pPr lvl="2"/>
            <a:r>
              <a:rPr lang="nl-BE" dirty="0" smtClean="0"/>
              <a:t>Alle ketels </a:t>
            </a:r>
            <a:r>
              <a:rPr lang="nl-BE" dirty="0"/>
              <a:t>zijn </a:t>
            </a:r>
            <a:r>
              <a:rPr lang="nl-BE" dirty="0" smtClean="0"/>
              <a:t>te connecteren met </a:t>
            </a:r>
            <a:r>
              <a:rPr lang="nl-BE" dirty="0"/>
              <a:t>Vitoguide I. </a:t>
            </a:r>
            <a:endParaRPr lang="nl-BE" dirty="0" smtClean="0"/>
          </a:p>
          <a:p>
            <a:pPr lvl="2"/>
            <a:r>
              <a:rPr lang="nl-BE" dirty="0" smtClean="0"/>
              <a:t>Intelligente </a:t>
            </a:r>
            <a:r>
              <a:rPr lang="nl-BE" dirty="0"/>
              <a:t>thermostaat </a:t>
            </a:r>
            <a:r>
              <a:rPr lang="nl-BE" dirty="0" err="1"/>
              <a:t>Viessmann</a:t>
            </a:r>
            <a:r>
              <a:rPr lang="nl-BE" dirty="0"/>
              <a:t> Q2/2018</a:t>
            </a:r>
          </a:p>
          <a:p>
            <a:pPr lvl="2"/>
            <a:r>
              <a:rPr lang="nl-BE" dirty="0"/>
              <a:t>Vitoguide II = </a:t>
            </a:r>
            <a:r>
              <a:rPr lang="nl-BE" dirty="0" smtClean="0"/>
              <a:t>platform</a:t>
            </a:r>
            <a:endParaRPr lang="nl-BE" dirty="0"/>
          </a:p>
          <a:p>
            <a:pPr lvl="1">
              <a:lnSpc>
                <a:spcPct val="150000"/>
              </a:lnSpc>
            </a:pP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69AA669-813F-43C6-BACD-7DBD06BA6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9C5EB24-672A-4B46-880B-92ECB4F71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0D38851B-47FA-4E03-81F8-F4A2D05EF9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ECF1C4A6-0DA4-4FF6-84CB-8C2660841C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388" y="1547052"/>
            <a:ext cx="3718042" cy="246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6103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3389F2C-D610-42C0-B265-4A9BFA47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Wielewaallaan </a:t>
            </a:r>
            <a:r>
              <a:rPr lang="nl-BE" b="1" dirty="0"/>
              <a:t>Grimbergen EPB </a:t>
            </a:r>
            <a:r>
              <a:rPr lang="nl-BE" b="1" dirty="0" smtClean="0"/>
              <a:t>= E3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61156EF-59C1-4391-8FC5-4838873DB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947" y="1584325"/>
            <a:ext cx="5489591" cy="5437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BE" dirty="0"/>
              <a:t>Gecertifieerde p</a:t>
            </a:r>
            <a:r>
              <a:rPr lang="nl-BE" dirty="0" smtClean="0"/>
              <a:t>assiefwoning </a:t>
            </a:r>
            <a:r>
              <a:rPr lang="nl-BE" dirty="0"/>
              <a:t>en daarna </a:t>
            </a:r>
            <a:r>
              <a:rPr lang="nl-BE" dirty="0" err="1"/>
              <a:t>nulenergiegebouw</a:t>
            </a:r>
            <a:r>
              <a:rPr lang="nl-BE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nl-BE" dirty="0" smtClean="0"/>
              <a:t>Massief </a:t>
            </a:r>
            <a:r>
              <a:rPr lang="nl-BE" dirty="0"/>
              <a:t>passief </a:t>
            </a:r>
            <a:r>
              <a:rPr lang="nl-BE" dirty="0" smtClean="0"/>
              <a:t>&gt; houtmassiefbouw</a:t>
            </a:r>
          </a:p>
          <a:p>
            <a:pPr>
              <a:lnSpc>
                <a:spcPct val="150000"/>
              </a:lnSpc>
            </a:pPr>
            <a:r>
              <a:rPr lang="nl-BE" dirty="0"/>
              <a:t>G</a:t>
            </a:r>
            <a:r>
              <a:rPr lang="nl-BE" dirty="0" smtClean="0"/>
              <a:t>eluidsisolatie </a:t>
            </a:r>
            <a:r>
              <a:rPr lang="nl-BE" dirty="0"/>
              <a:t>en grotere inertie.</a:t>
            </a:r>
          </a:p>
          <a:p>
            <a:pPr>
              <a:lnSpc>
                <a:spcPct val="150000"/>
              </a:lnSpc>
            </a:pPr>
            <a:r>
              <a:rPr lang="nl-BE" dirty="0"/>
              <a:t>Aannemer die het nooit gedaan had.</a:t>
            </a:r>
          </a:p>
          <a:p>
            <a:pPr>
              <a:lnSpc>
                <a:spcPct val="150000"/>
              </a:lnSpc>
            </a:pPr>
            <a:r>
              <a:rPr lang="nl-BE" dirty="0"/>
              <a:t>A2D had toen beperkte expertise.</a:t>
            </a:r>
          </a:p>
          <a:p>
            <a:pPr>
              <a:lnSpc>
                <a:spcPct val="150000"/>
              </a:lnSpc>
            </a:pPr>
            <a:r>
              <a:rPr lang="nl-BE" dirty="0" err="1"/>
              <a:t>Flidias</a:t>
            </a:r>
            <a:r>
              <a:rPr lang="nl-BE" dirty="0"/>
              <a:t> onder de arm genomen als </a:t>
            </a:r>
            <a:r>
              <a:rPr lang="nl-BE" dirty="0" smtClean="0"/>
              <a:t>waakhond</a:t>
            </a:r>
            <a:r>
              <a:rPr lang="nl-BE" dirty="0"/>
              <a:t>.</a:t>
            </a:r>
          </a:p>
          <a:p>
            <a:pPr>
              <a:lnSpc>
                <a:spcPct val="150000"/>
              </a:lnSpc>
            </a:pPr>
            <a:r>
              <a:rPr lang="nl-BE" dirty="0" smtClean="0"/>
              <a:t>Succesverhaal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zeer goed </a:t>
            </a:r>
            <a:r>
              <a:rPr lang="nl-BE" dirty="0" smtClean="0"/>
              <a:t>wooncomfort </a:t>
            </a:r>
            <a:r>
              <a:rPr lang="nl-BE" dirty="0"/>
              <a:t>(ook in de zomer) + zeer lage CO2 (+/- 600 </a:t>
            </a:r>
            <a:r>
              <a:rPr lang="nl-BE" dirty="0" err="1"/>
              <a:t>ppm</a:t>
            </a:r>
            <a:r>
              <a:rPr lang="nl-BE" dirty="0"/>
              <a:t>) + aangename </a:t>
            </a:r>
            <a:r>
              <a:rPr lang="nl-BE" dirty="0" smtClean="0"/>
              <a:t>vochtigheid.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Vensters open in de </a:t>
            </a:r>
            <a:r>
              <a:rPr lang="nl-BE" dirty="0" smtClean="0"/>
              <a:t>zomer.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C5AB9907-773C-4747-B9F2-E61A0038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258267FB-3B65-4C2B-88E0-BE0E37820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73281FD7-8583-40E2-9F4B-97E26E69300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2B7A8B65-2FBB-48AE-BA3A-9DCE8785D1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9188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320050C-D3F9-40DD-9090-F06F885D5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Wielewaallaan </a:t>
            </a:r>
            <a:r>
              <a:rPr lang="nl-BE" b="1" dirty="0"/>
              <a:t>Grimbergen EPB =E3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23DB8F3F-5378-4C3F-A96E-BD52CD5FA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947" y="1584325"/>
            <a:ext cx="6344614" cy="5437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BE" dirty="0"/>
              <a:t>E</a:t>
            </a:r>
            <a:r>
              <a:rPr lang="nl-BE" dirty="0" smtClean="0"/>
              <a:t>xtreem </a:t>
            </a:r>
            <a:r>
              <a:rPr lang="nl-BE" dirty="0"/>
              <a:t>zuinig – ventilatie 90 m3/h</a:t>
            </a:r>
          </a:p>
          <a:p>
            <a:pPr>
              <a:lnSpc>
                <a:spcPct val="150000"/>
              </a:lnSpc>
            </a:pPr>
            <a:r>
              <a:rPr lang="nl-BE" dirty="0"/>
              <a:t>Energiekost is </a:t>
            </a:r>
            <a:r>
              <a:rPr lang="nl-BE" dirty="0" smtClean="0"/>
              <a:t>nul, dankzij groene stroomcertificaten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Beperkte warmteverliezen (2,5 kW) en zeer goede </a:t>
            </a:r>
            <a:r>
              <a:rPr lang="nl-BE" dirty="0" smtClean="0"/>
              <a:t>kierdichtheid (0,34).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BW warmtepomp 4,8 kW – vloerverwarming (vloerkoeling) – 118 m </a:t>
            </a:r>
            <a:r>
              <a:rPr lang="nl-BE" dirty="0" smtClean="0"/>
              <a:t>– Brontemperatuur tussen 0 </a:t>
            </a:r>
            <a:r>
              <a:rPr lang="nl-BE" dirty="0"/>
              <a:t>en 20 °C</a:t>
            </a:r>
          </a:p>
          <a:p>
            <a:pPr>
              <a:lnSpc>
                <a:spcPct val="150000"/>
              </a:lnSpc>
            </a:pPr>
            <a:r>
              <a:rPr lang="nl-BE" dirty="0"/>
              <a:t>350 starts/jaar – 700 h werking – 800 </a:t>
            </a:r>
            <a:r>
              <a:rPr lang="nl-BE" dirty="0" err="1"/>
              <a:t>kWhE</a:t>
            </a:r>
            <a:r>
              <a:rPr lang="nl-BE" dirty="0"/>
              <a:t> x 5,3 = 4240 </a:t>
            </a:r>
            <a:r>
              <a:rPr lang="nl-BE" dirty="0" err="1" smtClean="0"/>
              <a:t>kWhth</a:t>
            </a:r>
            <a:r>
              <a:rPr lang="nl-BE" dirty="0" smtClean="0"/>
              <a:t> </a:t>
            </a:r>
            <a:r>
              <a:rPr lang="nl-BE" dirty="0"/>
              <a:t>= 845 kWh SWW + 3400 kWh CV</a:t>
            </a:r>
          </a:p>
          <a:p>
            <a:pPr>
              <a:lnSpc>
                <a:spcPct val="150000"/>
              </a:lnSpc>
            </a:pPr>
            <a:r>
              <a:rPr lang="nl-BE" dirty="0"/>
              <a:t>COP: 5,7 CV + 4,2 SWW = SPF 5,3</a:t>
            </a:r>
          </a:p>
          <a:p>
            <a:pPr>
              <a:lnSpc>
                <a:spcPct val="150000"/>
              </a:lnSpc>
            </a:pPr>
            <a:r>
              <a:rPr lang="nl-BE" dirty="0"/>
              <a:t>SWW= 39 </a:t>
            </a:r>
            <a:r>
              <a:rPr lang="nl-BE" dirty="0" err="1"/>
              <a:t>wk</a:t>
            </a:r>
            <a:r>
              <a:rPr lang="nl-BE" dirty="0"/>
              <a:t>+ CV= 18 </a:t>
            </a:r>
            <a:r>
              <a:rPr lang="nl-BE" dirty="0" err="1"/>
              <a:t>wk</a:t>
            </a:r>
            <a:r>
              <a:rPr lang="nl-BE" dirty="0"/>
              <a:t> </a:t>
            </a:r>
            <a:r>
              <a:rPr lang="nl-BE" dirty="0" err="1"/>
              <a:t>tov</a:t>
            </a:r>
            <a:r>
              <a:rPr lang="nl-BE" dirty="0"/>
              <a:t> 50 % van normale woning</a:t>
            </a:r>
          </a:p>
          <a:p>
            <a:pPr>
              <a:lnSpc>
                <a:spcPct val="150000"/>
              </a:lnSpc>
            </a:pPr>
            <a:r>
              <a:rPr lang="nl-BE" dirty="0"/>
              <a:t>4000 kWh </a:t>
            </a:r>
            <a:r>
              <a:rPr lang="nl-BE" dirty="0" err="1"/>
              <a:t>zonthermie</a:t>
            </a:r>
            <a:r>
              <a:rPr lang="nl-BE" dirty="0"/>
              <a:t>+ 3600 kWh PV</a:t>
            </a:r>
          </a:p>
          <a:p>
            <a:pPr>
              <a:lnSpc>
                <a:spcPct val="150000"/>
              </a:lnSpc>
            </a:pPr>
            <a:r>
              <a:rPr lang="nl-BE" dirty="0"/>
              <a:t>Aankoop van 1850 kWh E + 3600 opgewekt = 5450 </a:t>
            </a:r>
            <a:r>
              <a:rPr lang="nl-BE" dirty="0" err="1"/>
              <a:t>kWhE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aandeel: 1850/(4000+3600)= 24% of 75 % duurzaam.</a:t>
            </a:r>
          </a:p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72B75684-0A2E-49C1-9AFB-05E9D6504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DD2198BD-3358-481C-9CF8-4CF635E92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="" xmlns:a16="http://schemas.microsoft.com/office/drawing/2014/main" id="{F6D26D8C-451E-4CF0-83A8-F23EA2C0DE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51D7E784-D01D-44AA-8EDA-BBD126C5E6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4707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3389F2C-D610-42C0-B265-4A9BFA474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 smtClean="0"/>
              <a:t>Wielewaallaan </a:t>
            </a:r>
            <a:r>
              <a:rPr lang="nl-BE" b="1" dirty="0"/>
              <a:t>Grimbergen EPB =E3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61156EF-59C1-4391-8FC5-4838873DBC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 err="1"/>
              <a:t>Multivalente</a:t>
            </a:r>
            <a:r>
              <a:rPr lang="nl-BE" dirty="0"/>
              <a:t> stratificatietank 750 liter: thermische zonne-energie + passiefhaard + WP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C5AB9907-773C-4747-B9F2-E61A0038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7F7B1D2-FA3A-4C4B-A6BA-31F91D418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/>
              <a:t>Präsentationstitel in der Fußzeile</a:t>
            </a:r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258267FB-3B65-4C2B-88E0-BE0E37820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73281FD7-8583-40E2-9F4B-97E26E69300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2B7A8B65-2FBB-48AE-BA3A-9DCE8785D1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Afbeelding 8" descr="Vitocal 300-G BW + buffer 360M (vl + zwem)(sol) + boiler (wp) + fcbox gemengd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21854" r="29229" b="8734"/>
          <a:stretch/>
        </p:blipFill>
        <p:spPr>
          <a:xfrm>
            <a:off x="600891" y="1923163"/>
            <a:ext cx="8029303" cy="511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10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0800" y="1098721"/>
            <a:ext cx="9756000" cy="676948"/>
          </a:xfrm>
        </p:spPr>
        <p:txBody>
          <a:bodyPr/>
          <a:lstStyle/>
          <a:p>
            <a:r>
              <a:rPr lang="nl-BE" dirty="0"/>
              <a:t>Kost : 17 </a:t>
            </a:r>
            <a:r>
              <a:rPr lang="nl-BE" dirty="0" smtClean="0"/>
              <a:t>%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0850" y="1547052"/>
            <a:ext cx="5664200" cy="5437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BE" dirty="0"/>
              <a:t>Isolatie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5,200 /2 = 2,500</a:t>
            </a:r>
          </a:p>
          <a:p>
            <a:pPr>
              <a:lnSpc>
                <a:spcPct val="150000"/>
              </a:lnSpc>
            </a:pPr>
            <a:r>
              <a:rPr lang="nl-BE" dirty="0"/>
              <a:t>Technieken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25,000+28,000 = 53,000/2 = 26,000</a:t>
            </a:r>
          </a:p>
          <a:p>
            <a:pPr>
              <a:lnSpc>
                <a:spcPct val="150000"/>
              </a:lnSpc>
            </a:pPr>
            <a:r>
              <a:rPr lang="nl-BE" dirty="0"/>
              <a:t>Ramen : 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35,000*0,3 = 11,000</a:t>
            </a:r>
          </a:p>
          <a:p>
            <a:pPr>
              <a:lnSpc>
                <a:spcPct val="150000"/>
              </a:lnSpc>
            </a:pPr>
            <a:r>
              <a:rPr lang="nl-BE" dirty="0"/>
              <a:t>Inschatting: 40,000 op 600,000 = 7 </a:t>
            </a:r>
            <a:r>
              <a:rPr lang="nl-BE" dirty="0" smtClean="0"/>
              <a:t>%</a:t>
            </a:r>
            <a:endParaRPr lang="nl-BE" dirty="0"/>
          </a:p>
          <a:p>
            <a:pPr>
              <a:lnSpc>
                <a:spcPct val="150000"/>
              </a:lnSpc>
            </a:pPr>
            <a:r>
              <a:rPr lang="nl-BE" dirty="0"/>
              <a:t>Besparing : 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10 j x 800 euro roerende voorheffing = 8000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3500 euro x 20 j= 70,000 euro</a:t>
            </a:r>
          </a:p>
          <a:p>
            <a:pPr>
              <a:lnSpc>
                <a:spcPct val="150000"/>
              </a:lnSpc>
            </a:pPr>
            <a:r>
              <a:rPr lang="nl-BE" dirty="0"/>
              <a:t>10 % zou op 14 jaar budgetneutraal zijn.</a:t>
            </a:r>
          </a:p>
          <a:p>
            <a:pPr>
              <a:lnSpc>
                <a:spcPct val="150000"/>
              </a:lnSpc>
            </a:pPr>
            <a:r>
              <a:rPr lang="nl-BE" dirty="0"/>
              <a:t>OP: 9 jaar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EPB =E3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040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967401"/>
            <a:ext cx="4951078" cy="3713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67" y="1967401"/>
            <a:ext cx="4951079" cy="37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6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DDA020D-A1D0-48A9-9488-EE68A5808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TREND 1: Energie die je niet verbruikt, hoef je niet op te wekken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26C4510C-F208-4A04-8EAA-FB31E6340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947" y="1584325"/>
            <a:ext cx="4371133" cy="5437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50% van de Belgen heeft geen muurisolatie</a:t>
            </a:r>
          </a:p>
          <a:p>
            <a:pPr>
              <a:lnSpc>
                <a:spcPct val="150000"/>
              </a:lnSpc>
            </a:pPr>
            <a:r>
              <a:rPr lang="nl-NL" dirty="0"/>
              <a:t>11% van de Belgen heeft geen dubbel glas</a:t>
            </a:r>
          </a:p>
          <a:p>
            <a:pPr>
              <a:lnSpc>
                <a:spcPct val="150000"/>
              </a:lnSpc>
            </a:pPr>
            <a:r>
              <a:rPr lang="nl-NL" dirty="0"/>
              <a:t>Warmtevraag in nieuwbouwwoningen is gehalveerd</a:t>
            </a:r>
          </a:p>
          <a:p>
            <a:pPr>
              <a:lnSpc>
                <a:spcPct val="150000"/>
              </a:lnSpc>
            </a:pPr>
            <a:r>
              <a:rPr lang="nl-NL" dirty="0"/>
              <a:t>Beter isoleren om energieverbruik te </a:t>
            </a:r>
            <a:r>
              <a:rPr lang="nl-NL" dirty="0" smtClean="0"/>
              <a:t>verminderen</a:t>
            </a:r>
            <a:endParaRPr lang="nl-NL" dirty="0"/>
          </a:p>
          <a:p>
            <a:pPr>
              <a:lnSpc>
                <a:spcPct val="150000"/>
              </a:lnSpc>
            </a:pPr>
            <a:r>
              <a:rPr lang="nl-NL" dirty="0"/>
              <a:t>Eerst isoleren, dan de verwarmingsinstallatie </a:t>
            </a:r>
            <a:r>
              <a:rPr lang="nl-NL" dirty="0" smtClean="0"/>
              <a:t>bekijken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1122B884-9009-4229-8D3B-11CB0D6C8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23C5DAB0-DA86-4E9D-BFC9-86EBEA7816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99F3830C-0F05-4CB2-B90D-F0CA2722E6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AD697875-90DF-4C02-9866-13841545E3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70" y="1705543"/>
            <a:ext cx="4471127" cy="3353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2920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48" y="1277143"/>
            <a:ext cx="6317404" cy="4738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7" y="1277143"/>
            <a:ext cx="3553540" cy="473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4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77" y="1185703"/>
            <a:ext cx="6100023" cy="4575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87" y="1174273"/>
            <a:ext cx="3449113" cy="45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52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22" y="1883019"/>
            <a:ext cx="4911670" cy="3683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7" y="1882658"/>
            <a:ext cx="4912153" cy="368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80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28" y="1697891"/>
            <a:ext cx="4868464" cy="3651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9" y="1697890"/>
            <a:ext cx="4868465" cy="365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90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51" y="1487626"/>
            <a:ext cx="4981179" cy="3735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" y="1487626"/>
            <a:ext cx="4981178" cy="373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57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002" y="1765635"/>
            <a:ext cx="4778140" cy="3583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765635"/>
            <a:ext cx="4778140" cy="358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07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" y="1499395"/>
            <a:ext cx="5011208" cy="37584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499395"/>
            <a:ext cx="5016149" cy="376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32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67" y="1213021"/>
            <a:ext cx="5789993" cy="4342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7" y="1213021"/>
            <a:ext cx="3265042" cy="435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9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377" y="1112206"/>
            <a:ext cx="3992293" cy="53230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2" y="1112206"/>
            <a:ext cx="3986958" cy="53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61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6" y="1236047"/>
            <a:ext cx="5543761" cy="4157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42" y="1236047"/>
            <a:ext cx="3118366" cy="41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6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2115E1B-BDBF-49FC-B325-FA65EACC1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TREND 1: Energie die je niet verbruikt, hoef je niet op te wekken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37C29B72-3478-439E-9D77-C3CB2CD21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850" y="1408714"/>
            <a:ext cx="4086093" cy="5437188"/>
          </a:xfrm>
        </p:spPr>
        <p:txBody>
          <a:bodyPr/>
          <a:lstStyle/>
          <a:p>
            <a:pPr marL="0" indent="0">
              <a:buNone/>
            </a:pPr>
            <a:r>
              <a:rPr lang="nl-BE" b="1" dirty="0" smtClean="0"/>
              <a:t>Trias energetica</a:t>
            </a:r>
          </a:p>
          <a:p>
            <a:endParaRPr lang="nl-BE" b="1" dirty="0" smtClean="0"/>
          </a:p>
          <a:p>
            <a:r>
              <a:rPr lang="nl-BE" dirty="0" smtClean="0"/>
              <a:t>Regel 1: </a:t>
            </a:r>
            <a:r>
              <a:rPr lang="nl-BE" dirty="0"/>
              <a:t>Door beter te isoleren </a:t>
            </a:r>
            <a:r>
              <a:rPr lang="nl-BE" dirty="0" smtClean="0"/>
              <a:t>vermindert het energieverbruik. </a:t>
            </a:r>
          </a:p>
          <a:p>
            <a:pPr marL="0" indent="0">
              <a:buNone/>
            </a:pPr>
            <a:endParaRPr lang="fr-BE" dirty="0"/>
          </a:p>
          <a:p>
            <a:r>
              <a:rPr lang="nl-BE" dirty="0" smtClean="0"/>
              <a:t>Regel 2: Verbruik energie met de meest performante technieken.</a:t>
            </a:r>
          </a:p>
          <a:p>
            <a:pPr marL="0" indent="0">
              <a:buNone/>
            </a:pPr>
            <a:endParaRPr lang="nl-BE" dirty="0" smtClean="0"/>
          </a:p>
          <a:p>
            <a:r>
              <a:rPr lang="nl-BE" dirty="0" smtClean="0"/>
              <a:t>Regel 3: Duurzaam mogelijk? Doen!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D13725F1-074D-4B38-9AA2-E8427BAB0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="" xmlns:a16="http://schemas.microsoft.com/office/drawing/2014/main" id="{57B4DB3D-F298-4AF5-9670-647C3AA14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="" xmlns:a16="http://schemas.microsoft.com/office/drawing/2014/main" id="{DFBCB4D9-8E25-4642-9D8A-F18C2C8058B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675DBD48-08C2-4BAF-9733-46B758425B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Rectangle 7"/>
          <p:cNvSpPr/>
          <p:nvPr/>
        </p:nvSpPr>
        <p:spPr>
          <a:xfrm>
            <a:off x="5012789" y="1838596"/>
            <a:ext cx="5346700" cy="52260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nl-BE" sz="1600" dirty="0" smtClean="0">
                <a:latin typeface="Arial" pitchFamily="34" charset="0"/>
                <a:cs typeface="Arial" pitchFamily="34" charset="0"/>
              </a:rPr>
              <a:t>De afgelopen 20 jaar zijn 2,2 miljoen lage temperatuurketels geïnstalleerd.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nl-BE" sz="1600" dirty="0" smtClean="0">
                <a:latin typeface="Arial" pitchFamily="34" charset="0"/>
                <a:cs typeface="Arial" pitchFamily="34" charset="0"/>
              </a:rPr>
              <a:t>&gt; 50 % van de verkochte olieketels in 2017 zijn LT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nl-BE" sz="1600" dirty="0" smtClean="0">
                <a:latin typeface="Arial" pitchFamily="34" charset="0"/>
                <a:cs typeface="Arial" pitchFamily="34" charset="0"/>
              </a:rPr>
              <a:t>Verbeterde isolatie </a:t>
            </a:r>
            <a:r>
              <a:rPr lang="nl-BE" sz="16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 Cv-installatie aanpakken</a:t>
            </a:r>
            <a:endParaRPr lang="nl-BE" sz="1600" dirty="0" smtClean="0">
              <a:latin typeface="Arial" pitchFamily="34" charset="0"/>
              <a:cs typeface="Arial" pitchFamily="34" charset="0"/>
            </a:endParaRP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nl-BE" sz="1600" dirty="0" smtClean="0">
                <a:latin typeface="Arial" pitchFamily="34" charset="0"/>
                <a:cs typeface="Arial" pitchFamily="34" charset="0"/>
              </a:rPr>
              <a:t>Renovatiepact: Een energiearm patrimonium tegen 2050.</a:t>
            </a:r>
          </a:p>
          <a:p>
            <a:pPr marL="680408" lvl="1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nl-BE" sz="1600" dirty="0" smtClean="0">
                <a:latin typeface="Arial" pitchFamily="34" charset="0"/>
                <a:cs typeface="Arial" pitchFamily="34" charset="0"/>
              </a:rPr>
              <a:t>Renovatiegraad van 3% noodzakelijk</a:t>
            </a:r>
          </a:p>
          <a:p>
            <a:pPr marL="680408" lvl="1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nl-BE" sz="1600" dirty="0" smtClean="0">
                <a:latin typeface="Arial" pitchFamily="34" charset="0"/>
                <a:cs typeface="Arial" pitchFamily="34" charset="0"/>
              </a:rPr>
              <a:t>Vandaag 1,3%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nl-BE" sz="1600" dirty="0" smtClean="0">
                <a:latin typeface="Arial" pitchFamily="34" charset="0"/>
                <a:cs typeface="Arial" pitchFamily="34" charset="0"/>
              </a:rPr>
              <a:t>Digitalisering zorgt voor nieuwe business modellen </a:t>
            </a:r>
          </a:p>
          <a:p>
            <a:pPr marL="182563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nl-BE" sz="1600" dirty="0" smtClean="0">
                <a:latin typeface="Arial" pitchFamily="34" charset="0"/>
                <a:cs typeface="Arial" pitchFamily="34" charset="0"/>
              </a:rPr>
              <a:t>2 markten: nieuwbouw en renovatie</a:t>
            </a:r>
            <a:r>
              <a:rPr lang="fr-BE" sz="16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680408" lvl="1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nl-BE" sz="1600" dirty="0" smtClean="0">
                <a:latin typeface="Arial" pitchFamily="34" charset="0"/>
                <a:cs typeface="Arial" pitchFamily="34" charset="0"/>
              </a:rPr>
              <a:t>Andere producten </a:t>
            </a:r>
          </a:p>
          <a:p>
            <a:pPr marL="680408" lvl="1" indent="-182563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nl-BE" sz="1600" dirty="0">
                <a:latin typeface="Arial" pitchFamily="34" charset="0"/>
                <a:cs typeface="Arial" pitchFamily="34" charset="0"/>
              </a:rPr>
              <a:t>A</a:t>
            </a:r>
            <a:r>
              <a:rPr lang="nl-BE" sz="1600" dirty="0" smtClean="0">
                <a:latin typeface="Arial" pitchFamily="34" charset="0"/>
                <a:cs typeface="Arial" pitchFamily="34" charset="0"/>
              </a:rPr>
              <a:t>angepaste installatietechnieken</a:t>
            </a:r>
            <a:endParaRPr lang="nl-BE" sz="1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56853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59" y="1543049"/>
            <a:ext cx="4934495" cy="37008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" y="1543050"/>
            <a:ext cx="4934494" cy="37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1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188"/>
            <a:ext cx="5265844" cy="39493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88" y="1637188"/>
            <a:ext cx="5265844" cy="39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17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09" y="1664802"/>
            <a:ext cx="5221183" cy="3915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6" y="1664802"/>
            <a:ext cx="5221182" cy="391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46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586507"/>
            <a:ext cx="4864578" cy="36484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78" y="1586507"/>
            <a:ext cx="4864578" cy="36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07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algn="r"/>
            <a:r>
              <a:rPr lang="de-DE" dirty="0"/>
              <a:t>Präsentationstitel in der Fußzeile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Rectangle 8"/>
          <p:cNvSpPr/>
          <p:nvPr/>
        </p:nvSpPr>
        <p:spPr>
          <a:xfrm>
            <a:off x="341630" y="452390"/>
            <a:ext cx="6699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/>
              <a:t>Wielewaallaan Grimbergen </a:t>
            </a:r>
            <a:r>
              <a:rPr lang="nl-BE" dirty="0"/>
              <a:t/>
            </a:r>
            <a:br>
              <a:rPr lang="nl-BE" dirty="0"/>
            </a:br>
            <a:endParaRPr lang="nl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58" y="1098721"/>
            <a:ext cx="7352242" cy="55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42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8E16553-4F42-46BF-AD91-8AD49D7B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TREND 1: Energie die je niet verbruikt, hoef je niet op te wekken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EC5387A4-0225-4150-97FA-D3E539FCC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947" y="1584325"/>
            <a:ext cx="4477813" cy="5437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BE" b="1" dirty="0" err="1"/>
              <a:t>Vitovalor</a:t>
            </a:r>
            <a:r>
              <a:rPr lang="nl-BE" b="1" dirty="0"/>
              <a:t> 300-P</a:t>
            </a:r>
            <a:r>
              <a:rPr lang="nl-BE" dirty="0"/>
              <a:t> </a:t>
            </a:r>
            <a:r>
              <a:rPr lang="nl-BE" b="1" dirty="0"/>
              <a:t>brandstofcelketel</a:t>
            </a:r>
            <a:r>
              <a:rPr lang="nl-BE" dirty="0"/>
              <a:t>: de </a:t>
            </a:r>
            <a:r>
              <a:rPr lang="nl-BE" dirty="0" err="1"/>
              <a:t>stroomproducerende</a:t>
            </a:r>
            <a:r>
              <a:rPr lang="nl-BE" dirty="0"/>
              <a:t> verwarming voor eengezinswoningen</a:t>
            </a:r>
          </a:p>
          <a:p>
            <a:pPr>
              <a:lnSpc>
                <a:spcPct val="150000"/>
              </a:lnSpc>
            </a:pPr>
            <a:endParaRPr lang="fr-BE" dirty="0"/>
          </a:p>
          <a:p>
            <a:pPr>
              <a:lnSpc>
                <a:spcPct val="150000"/>
              </a:lnSpc>
            </a:pPr>
            <a:r>
              <a:rPr lang="nl-BE" dirty="0"/>
              <a:t>Het toestel is het eerste in zijn soort in Europa en bestaat uit twee modules: 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De brandstofcelmodule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Klassieke gascondensatieketel, buffervat en een boiler voor sanitair warm water</a:t>
            </a:r>
          </a:p>
          <a:p>
            <a:pPr lvl="1">
              <a:lnSpc>
                <a:spcPct val="150000"/>
              </a:lnSpc>
            </a:pPr>
            <a:endParaRPr lang="fr-BE" dirty="0"/>
          </a:p>
          <a:p>
            <a:pPr>
              <a:lnSpc>
                <a:spcPct val="150000"/>
              </a:lnSpc>
            </a:pPr>
            <a:r>
              <a:rPr lang="nl-BE" dirty="0"/>
              <a:t>De brandstofcelmodule produceert 0,75 kW stroom en 1kW warmte</a:t>
            </a:r>
          </a:p>
          <a:p>
            <a:endParaRPr lang="fr-BE" dirty="0"/>
          </a:p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F92E13F8-BF88-49E6-A540-121AAE13F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8D613854-70F0-479D-B92F-B675FA5E9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294821FB-AA3A-4F71-AC84-D853E530550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9FD3542E-105D-49B1-AA5A-F6AD3822FA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9E44CE50-C80B-4297-A473-FECBCF61C27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t="4829" r="12953" b="8692"/>
          <a:stretch/>
        </p:blipFill>
        <p:spPr bwMode="auto">
          <a:xfrm>
            <a:off x="5591169" y="1584325"/>
            <a:ext cx="4557771" cy="2726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3464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FB17497-B039-4FFC-9407-333EE15F0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TREND 1: Wielewaallaan Grimbergen </a:t>
            </a:r>
            <a:r>
              <a:rPr lang="nl-BE" b="1" dirty="0" smtClean="0"/>
              <a:t>EPB=E3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F55FE2DA-F752-4DB4-9DEE-2FF6B2624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947" y="1408714"/>
            <a:ext cx="4777071" cy="5437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BE" dirty="0" smtClean="0"/>
              <a:t>Eigen ervaring – passiefwoning Patrick O</a:t>
            </a:r>
          </a:p>
          <a:p>
            <a:pPr marL="0" indent="0">
              <a:lnSpc>
                <a:spcPct val="150000"/>
              </a:lnSpc>
              <a:buNone/>
            </a:pPr>
            <a:endParaRPr lang="nl-BE" dirty="0" smtClean="0"/>
          </a:p>
          <a:p>
            <a:pPr lvl="1">
              <a:lnSpc>
                <a:spcPct val="150000"/>
              </a:lnSpc>
            </a:pPr>
            <a:r>
              <a:rPr lang="nl-BE" dirty="0" smtClean="0"/>
              <a:t>Isolatie: 16 cm PUR in de muur – 25 cm Fenolschuim op het dak en 20 cm in de vloer.</a:t>
            </a:r>
          </a:p>
          <a:p>
            <a:pPr lvl="1">
              <a:lnSpc>
                <a:spcPct val="150000"/>
              </a:lnSpc>
            </a:pPr>
            <a:r>
              <a:rPr lang="nl-BE" dirty="0" smtClean="0"/>
              <a:t>Kierdichtheid: 0,34 1/h</a:t>
            </a:r>
          </a:p>
          <a:p>
            <a:pPr lvl="1">
              <a:lnSpc>
                <a:spcPct val="150000"/>
              </a:lnSpc>
            </a:pPr>
            <a:r>
              <a:rPr lang="nl-BE" dirty="0" smtClean="0"/>
              <a:t>Warmteverliezen: 2,5 kW</a:t>
            </a:r>
          </a:p>
          <a:p>
            <a:pPr lvl="1">
              <a:lnSpc>
                <a:spcPct val="150000"/>
              </a:lnSpc>
            </a:pPr>
            <a:r>
              <a:rPr lang="nl-BE" dirty="0" smtClean="0"/>
              <a:t>Energieverbruik: 1.800 kWh/jaar </a:t>
            </a:r>
          </a:p>
          <a:p>
            <a:pPr lvl="2">
              <a:lnSpc>
                <a:spcPct val="150000"/>
              </a:lnSpc>
            </a:pPr>
            <a:r>
              <a:rPr lang="nl-BE" dirty="0" smtClean="0"/>
              <a:t>vroeger 39.000</a:t>
            </a:r>
          </a:p>
          <a:p>
            <a:pPr lvl="2">
              <a:lnSpc>
                <a:spcPct val="150000"/>
              </a:lnSpc>
            </a:pPr>
            <a:r>
              <a:rPr lang="nl-BE" dirty="0" smtClean="0"/>
              <a:t>3.200 m3 gas+ 7000 kWh elektriciteit </a:t>
            </a:r>
          </a:p>
          <a:p>
            <a:pPr lvl="2">
              <a:lnSpc>
                <a:spcPct val="150000"/>
              </a:lnSpc>
            </a:pPr>
            <a:r>
              <a:rPr lang="nl-BE" dirty="0" smtClean="0"/>
              <a:t>Energieverbruik -95 %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BF9E4692-C7EE-4C70-B23E-F984AB47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A7CDA5E8-8DBD-411C-A3A0-8D8E7E629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C72FD1D5-D69C-42E4-81D0-896A51046A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CC8CCC61-5124-4BEC-920B-F9980F1B53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73" y="1527467"/>
            <a:ext cx="4471127" cy="3353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7296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AE8E176-0613-418E-B67F-FE59E39A0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TREND 2: Streven naar een zo hoog mogelijk rendement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C052233-95C1-4FB7-87CD-27C2109C60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947" y="1408714"/>
            <a:ext cx="4630213" cy="543718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fr-BE" dirty="0"/>
              <a:t>60% van de </a:t>
            </a:r>
            <a:r>
              <a:rPr lang="fr-BE" dirty="0" err="1"/>
              <a:t>Belgen</a:t>
            </a:r>
            <a:r>
              <a:rPr lang="fr-BE" dirty="0"/>
              <a:t> </a:t>
            </a:r>
            <a:r>
              <a:rPr lang="fr-BE" dirty="0" err="1"/>
              <a:t>verwarmt</a:t>
            </a:r>
            <a:r>
              <a:rPr lang="fr-BE" dirty="0"/>
              <a:t> </a:t>
            </a:r>
            <a:r>
              <a:rPr lang="fr-BE" dirty="0" err="1"/>
              <a:t>nog</a:t>
            </a:r>
            <a:r>
              <a:rPr lang="fr-BE" dirty="0"/>
              <a:t> met </a:t>
            </a:r>
            <a:r>
              <a:rPr lang="fr-BE" dirty="0" err="1"/>
              <a:t>verouderde</a:t>
            </a:r>
            <a:r>
              <a:rPr lang="fr-BE" dirty="0"/>
              <a:t>, niet </a:t>
            </a:r>
            <a:r>
              <a:rPr lang="fr-BE" dirty="0" err="1"/>
              <a:t>condenserende</a:t>
            </a:r>
            <a:r>
              <a:rPr lang="fr-BE" dirty="0"/>
              <a:t> </a:t>
            </a:r>
            <a:r>
              <a:rPr lang="fr-BE" dirty="0" err="1"/>
              <a:t>ketel</a:t>
            </a:r>
            <a:r>
              <a:rPr lang="fr-BE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nl-BE" dirty="0"/>
              <a:t>Ze verliezen veel energie bij het opwarmen en afkoelen en geven veel energie af via de schoorsteen.</a:t>
            </a:r>
            <a:endParaRPr lang="fr-BE" dirty="0"/>
          </a:p>
          <a:p>
            <a:pPr algn="just">
              <a:lnSpc>
                <a:spcPct val="150000"/>
              </a:lnSpc>
            </a:pPr>
            <a:r>
              <a:rPr lang="nl-BE" dirty="0"/>
              <a:t>Tegenwoordig haalt een condenserende gasketel van </a:t>
            </a:r>
            <a:r>
              <a:rPr lang="nl-BE" dirty="0" err="1"/>
              <a:t>Viessmann</a:t>
            </a:r>
            <a:r>
              <a:rPr lang="nl-BE" dirty="0"/>
              <a:t> een rendement tot 98 procent, terwijl dat bij een verouderde ketel slechts 75 procent is.</a:t>
            </a:r>
            <a:endParaRPr lang="fr-BE" dirty="0"/>
          </a:p>
          <a:p>
            <a:pPr algn="just">
              <a:lnSpc>
                <a:spcPct val="150000"/>
              </a:lnSpc>
            </a:pPr>
            <a:r>
              <a:rPr lang="nl-BE" dirty="0"/>
              <a:t>Een oude ketel vervangen door een nieuwe, brengt véél meer op dan een spaarboekje.</a:t>
            </a:r>
          </a:p>
          <a:p>
            <a:pPr>
              <a:lnSpc>
                <a:spcPct val="150000"/>
              </a:lnSpc>
            </a:pPr>
            <a:r>
              <a:rPr lang="nl-BE" dirty="0"/>
              <a:t>Migratie G25 naar G20 is een opportuniteit.</a:t>
            </a:r>
          </a:p>
          <a:p>
            <a:pPr>
              <a:lnSpc>
                <a:spcPct val="150000"/>
              </a:lnSpc>
            </a:pPr>
            <a:r>
              <a:rPr lang="nl-BE" dirty="0"/>
              <a:t>LT-ketels op een CLV/Shunt zijn een uitdaging.</a:t>
            </a:r>
          </a:p>
          <a:p>
            <a:pPr algn="just">
              <a:lnSpc>
                <a:spcPct val="150000"/>
              </a:lnSpc>
            </a:pPr>
            <a:endParaRPr lang="nl-BE" dirty="0"/>
          </a:p>
          <a:p>
            <a:pPr algn="just"/>
            <a:endParaRPr lang="fr-BE" dirty="0"/>
          </a:p>
          <a:p>
            <a:pPr algn="just"/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3F2693E-9842-44FA-85B3-012D7A09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5DA838BC-232A-434D-9124-6453B6861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08B22C24-59C6-4F9F-84B2-5728FAD040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641EF52A-6365-4EA0-B57E-9739D03C12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Picture 1">
            <a:extLst>
              <a:ext uri="{FF2B5EF4-FFF2-40B4-BE49-F238E27FC236}">
                <a16:creationId xmlns="" xmlns:a16="http://schemas.microsoft.com/office/drawing/2014/main" id="{D72F1604-BA9E-4A6A-8D9D-C50FC64180E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 t="10346" r="10502" b="15957"/>
          <a:stretch/>
        </p:blipFill>
        <p:spPr bwMode="auto">
          <a:xfrm>
            <a:off x="5737509" y="1408714"/>
            <a:ext cx="4601691" cy="2903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5877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1B730126-7052-4E16-99D5-CD7E4262F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947" y="1584325"/>
            <a:ext cx="5002702" cy="543718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60000"/>
              </a:lnSpc>
            </a:pPr>
            <a:r>
              <a:rPr lang="nl-BE" b="1" dirty="0" err="1"/>
              <a:t>Vitodens</a:t>
            </a:r>
            <a:r>
              <a:rPr lang="nl-BE" b="1" dirty="0"/>
              <a:t> 200-W</a:t>
            </a:r>
            <a:r>
              <a:rPr lang="nl-BE" dirty="0"/>
              <a:t> de meest moderne gaswandketel</a:t>
            </a:r>
          </a:p>
          <a:p>
            <a:pPr lvl="1" algn="just">
              <a:lnSpc>
                <a:spcPct val="160000"/>
              </a:lnSpc>
            </a:pPr>
            <a:r>
              <a:rPr lang="nl-BE" dirty="0"/>
              <a:t>Rendement tot 98 procent, tot 30 procent minder energieverbruik dan verouderde klassieke ketels</a:t>
            </a:r>
          </a:p>
          <a:p>
            <a:pPr lvl="1" algn="just">
              <a:lnSpc>
                <a:spcPct val="160000"/>
              </a:lnSpc>
            </a:pPr>
            <a:r>
              <a:rPr lang="nl-BE" dirty="0"/>
              <a:t>Met zonnecollectoren of modulerende afstandsbedieningen, bereikt de </a:t>
            </a:r>
            <a:r>
              <a:rPr lang="nl-BE" dirty="0" err="1"/>
              <a:t>Vitodens</a:t>
            </a:r>
            <a:r>
              <a:rPr lang="nl-BE" dirty="0"/>
              <a:t> energie-efficiëntieklasse A+</a:t>
            </a:r>
          </a:p>
          <a:p>
            <a:pPr lvl="1">
              <a:lnSpc>
                <a:spcPct val="160000"/>
              </a:lnSpc>
            </a:pPr>
            <a:r>
              <a:rPr lang="nl-BE" dirty="0" err="1"/>
              <a:t>Lambda</a:t>
            </a:r>
            <a:r>
              <a:rPr lang="nl-BE" dirty="0"/>
              <a:t> pro Control </a:t>
            </a:r>
            <a:endParaRPr lang="nl-BE" dirty="0" smtClean="0"/>
          </a:p>
          <a:p>
            <a:pPr lvl="2">
              <a:lnSpc>
                <a:spcPct val="160000"/>
              </a:lnSpc>
            </a:pPr>
            <a:r>
              <a:rPr lang="nl-BE" dirty="0" smtClean="0"/>
              <a:t>groot </a:t>
            </a:r>
            <a:r>
              <a:rPr lang="nl-BE" dirty="0"/>
              <a:t>voordeel bij </a:t>
            </a:r>
            <a:r>
              <a:rPr lang="nl-BE" dirty="0" smtClean="0"/>
              <a:t>G25/G20 </a:t>
            </a:r>
            <a:r>
              <a:rPr lang="nl-BE" dirty="0"/>
              <a:t>en in de toekomst (</a:t>
            </a:r>
            <a:r>
              <a:rPr lang="nl-BE" dirty="0" err="1" smtClean="0"/>
              <a:t>Gasqual</a:t>
            </a:r>
            <a:r>
              <a:rPr lang="nl-BE" dirty="0"/>
              <a:t>)</a:t>
            </a:r>
          </a:p>
          <a:p>
            <a:pPr lvl="1">
              <a:lnSpc>
                <a:spcPct val="160000"/>
              </a:lnSpc>
            </a:pPr>
            <a:r>
              <a:rPr lang="nl-BE" dirty="0"/>
              <a:t>Modulerend van 1,6 naar 24 kW</a:t>
            </a:r>
          </a:p>
          <a:p>
            <a:pPr lvl="1">
              <a:lnSpc>
                <a:spcPct val="160000"/>
              </a:lnSpc>
            </a:pPr>
            <a:r>
              <a:rPr lang="nl-BE" dirty="0" err="1" smtClean="0"/>
              <a:t>Vitoconnect</a:t>
            </a:r>
            <a:r>
              <a:rPr lang="nl-BE" dirty="0" smtClean="0"/>
              <a:t> - </a:t>
            </a:r>
            <a:r>
              <a:rPr lang="nl-BE" dirty="0"/>
              <a:t>retrofit</a:t>
            </a:r>
          </a:p>
          <a:p>
            <a:pPr lvl="2">
              <a:lnSpc>
                <a:spcPct val="160000"/>
              </a:lnSpc>
            </a:pPr>
            <a:r>
              <a:rPr lang="nl-BE" dirty="0" err="1" smtClean="0"/>
              <a:t>Vicare</a:t>
            </a:r>
            <a:r>
              <a:rPr lang="nl-BE" dirty="0"/>
              <a:t>:</a:t>
            </a:r>
            <a:r>
              <a:rPr lang="nl-BE" dirty="0" smtClean="0"/>
              <a:t> </a:t>
            </a:r>
            <a:r>
              <a:rPr lang="nl-BE" dirty="0"/>
              <a:t>app voor de eindgebruiker</a:t>
            </a:r>
          </a:p>
          <a:p>
            <a:pPr lvl="2">
              <a:lnSpc>
                <a:spcPct val="160000"/>
              </a:lnSpc>
            </a:pPr>
            <a:r>
              <a:rPr lang="nl-BE" dirty="0"/>
              <a:t>Vitoguide : </a:t>
            </a:r>
            <a:r>
              <a:rPr lang="nl-BE" dirty="0" smtClean="0"/>
              <a:t>platform </a:t>
            </a:r>
            <a:r>
              <a:rPr lang="nl-BE" dirty="0"/>
              <a:t>voor de installateur</a:t>
            </a:r>
          </a:p>
          <a:p>
            <a:pPr lvl="1" algn="just">
              <a:lnSpc>
                <a:spcPct val="150000"/>
              </a:lnSpc>
            </a:pP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39914405-4715-4AEE-81B9-D564DBD8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DA538A58-B7EB-4A78-B251-E8B2A90BF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F0D5FA8D-B877-4D5E-AA64-DA49356598D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266926AD-1C81-4214-B8C2-03380ACEEF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Picture 1">
            <a:extLst>
              <a:ext uri="{FF2B5EF4-FFF2-40B4-BE49-F238E27FC236}">
                <a16:creationId xmlns="" xmlns:a16="http://schemas.microsoft.com/office/drawing/2014/main" id="{D72F1604-BA9E-4A6A-8D9D-C50FC64180E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 t="10346" r="10502" b="15957"/>
          <a:stretch/>
        </p:blipFill>
        <p:spPr bwMode="auto">
          <a:xfrm>
            <a:off x="5615109" y="1584325"/>
            <a:ext cx="4601691" cy="2903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tel 1">
            <a:extLst>
              <a:ext uri="{FF2B5EF4-FFF2-40B4-BE49-F238E27FC236}">
                <a16:creationId xmlns="" xmlns:a16="http://schemas.microsoft.com/office/drawing/2014/main" id="{AAE8E176-0613-418E-B67F-FE59E39A0B1F}"/>
              </a:ext>
            </a:extLst>
          </p:cNvPr>
          <p:cNvSpPr txBox="1">
            <a:spLocks/>
          </p:cNvSpPr>
          <p:nvPr/>
        </p:nvSpPr>
        <p:spPr>
          <a:xfrm>
            <a:off x="612347" y="755908"/>
            <a:ext cx="9756000" cy="6769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95690" rtl="0" eaLnBrk="1" latinLnBrk="0" hangingPunct="1">
              <a:spcBef>
                <a:spcPct val="0"/>
              </a:spcBef>
              <a:buNone/>
              <a:defRPr sz="2200" b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b="1" dirty="0"/>
              <a:t>TREND 2: Streven naar een zo hoog mogelijk rendement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40386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AA37B1DB-19A2-4CB9-B302-745899B6D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947" y="1584325"/>
            <a:ext cx="4337136" cy="54371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BE" b="1" dirty="0" err="1"/>
              <a:t>Vitorondens</a:t>
            </a:r>
            <a:r>
              <a:rPr lang="nl-BE" b="1" dirty="0"/>
              <a:t> 200-T </a:t>
            </a:r>
            <a:r>
              <a:rPr lang="nl-BE" dirty="0"/>
              <a:t>is een staande </a:t>
            </a:r>
            <a:r>
              <a:rPr lang="nl-BE" dirty="0" err="1"/>
              <a:t>oliecondensatieketel</a:t>
            </a:r>
            <a:r>
              <a:rPr lang="nl-BE" dirty="0"/>
              <a:t> met een aantrekkelijke prijs-kwaliteitverhouding</a:t>
            </a:r>
          </a:p>
          <a:p>
            <a:pPr lvl="1">
              <a:lnSpc>
                <a:spcPct val="150000"/>
              </a:lnSpc>
            </a:pPr>
            <a:r>
              <a:rPr lang="nl-BE" dirty="0"/>
              <a:t>De </a:t>
            </a:r>
            <a:r>
              <a:rPr lang="nl-BE" dirty="0" err="1"/>
              <a:t>oliecondensatieketel</a:t>
            </a:r>
            <a:r>
              <a:rPr lang="nl-BE" dirty="0"/>
              <a:t> garandeert een bijzonder schone, milieuvriendelijke en efficiënte verbranding met een rendement tot 97 procent.</a:t>
            </a:r>
          </a:p>
          <a:p>
            <a:pPr lvl="1"/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1173E38F-8AC2-4536-8640-9CCFD3AD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A866D74B-132C-4C1E-8CC1-338BFFC25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B61E771F-0CD9-4D80-9003-99B8482D09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7FA67A3F-E71A-4FDA-9D0B-792ECCDD573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44F1B4F6-58C1-4C99-8705-2484891FDC1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22" y="1432856"/>
            <a:ext cx="5141225" cy="3380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itel 1">
            <a:extLst>
              <a:ext uri="{FF2B5EF4-FFF2-40B4-BE49-F238E27FC236}">
                <a16:creationId xmlns="" xmlns:a16="http://schemas.microsoft.com/office/drawing/2014/main" id="{AAE8E176-0613-418E-B67F-FE59E39A0B1F}"/>
              </a:ext>
            </a:extLst>
          </p:cNvPr>
          <p:cNvSpPr txBox="1">
            <a:spLocks/>
          </p:cNvSpPr>
          <p:nvPr/>
        </p:nvSpPr>
        <p:spPr>
          <a:xfrm>
            <a:off x="612347" y="755908"/>
            <a:ext cx="9756000" cy="6769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95690" rtl="0" eaLnBrk="1" latinLnBrk="0" hangingPunct="1">
              <a:spcBef>
                <a:spcPct val="0"/>
              </a:spcBef>
              <a:buNone/>
              <a:defRPr sz="2200" b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BE" b="1" dirty="0"/>
              <a:t>TREND 2: Streven naar een zo hoog mogelijk rendement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13671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A63CAAB-CE6C-49A9-8D62-4A69385A6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1" dirty="0"/>
              <a:t>TREND 3: Duurzame energie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A8316096-C0EC-4EC4-A8F2-16AABB06C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947" y="1584325"/>
            <a:ext cx="7322462" cy="543718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nl-BE" dirty="0"/>
              <a:t>Elektrische oplossingen vormen vandaag een duurzaam alternatief voor fossiele brandstoffen</a:t>
            </a:r>
          </a:p>
          <a:p>
            <a:pPr algn="just">
              <a:lnSpc>
                <a:spcPct val="150000"/>
              </a:lnSpc>
            </a:pPr>
            <a:r>
              <a:rPr lang="nl-BE" dirty="0"/>
              <a:t>Zonne-energie zal ongetwijfeld een niet te negeren plaats innemen in de energiemix van morgen</a:t>
            </a:r>
            <a:endParaRPr lang="fr-BE" dirty="0"/>
          </a:p>
          <a:p>
            <a:pPr algn="just">
              <a:lnSpc>
                <a:spcPct val="150000"/>
              </a:lnSpc>
            </a:pPr>
            <a:r>
              <a:rPr lang="nl-BE" dirty="0"/>
              <a:t>Op 270.000 daken in Vlaanderen zijn afgelopen 15 jaar zonnepanelen gelegd</a:t>
            </a:r>
          </a:p>
          <a:p>
            <a:pPr lvl="1" algn="just">
              <a:lnSpc>
                <a:spcPct val="150000"/>
              </a:lnSpc>
            </a:pPr>
            <a:r>
              <a:rPr lang="fr-BE" dirty="0"/>
              <a:t>O</a:t>
            </a:r>
            <a:r>
              <a:rPr lang="nl-BE" dirty="0"/>
              <a:t>m klimaatdoelstelling te halen moeten er komende 4 jaar , ieder jaar 100.000 daken bij</a:t>
            </a:r>
          </a:p>
          <a:p>
            <a:pPr lvl="1" algn="just">
              <a:lnSpc>
                <a:spcPct val="150000"/>
              </a:lnSpc>
            </a:pPr>
            <a:r>
              <a:rPr lang="fr-BE" dirty="0" err="1"/>
              <a:t>Vandaag</a:t>
            </a:r>
            <a:r>
              <a:rPr lang="fr-BE" dirty="0"/>
              <a:t> </a:t>
            </a:r>
            <a:r>
              <a:rPr lang="fr-BE" dirty="0" err="1"/>
              <a:t>slechts</a:t>
            </a:r>
            <a:r>
              <a:rPr lang="fr-BE" dirty="0"/>
              <a:t> 50.000 </a:t>
            </a:r>
            <a:r>
              <a:rPr lang="fr-BE" dirty="0" err="1"/>
              <a:t>daken</a:t>
            </a:r>
            <a:endParaRPr lang="fr-BE" dirty="0"/>
          </a:p>
          <a:p>
            <a:pPr algn="just">
              <a:lnSpc>
                <a:spcPct val="150000"/>
              </a:lnSpc>
            </a:pPr>
            <a:r>
              <a:rPr lang="nl-BE" dirty="0"/>
              <a:t>Het definitief sluiten van de Belgische kerncentrales zou de markt van duurzame klimaatoplossingen ongetwijfeld dynamiseren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="" xmlns:a16="http://schemas.microsoft.com/office/drawing/2014/main" id="{83A797BD-9125-45D6-B2CB-1BD79B347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813FB-526F-4E01-A500-8F37F1D9B613}" type="datetime1">
              <a:rPr lang="de-DE" smtClean="0"/>
              <a:t>14.12.2017</a:t>
            </a:fld>
            <a:endParaRPr lang="de-D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="" xmlns:a16="http://schemas.microsoft.com/office/drawing/2014/main" id="{94021CE1-6033-415E-A4E2-54877646A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DFEA48-2D48-4EF5-B029-0B8993B9B72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6393BE5F-B6A4-4B2C-A660-45CE6BD01B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124561C0-6B07-4554-A8CF-21176057C0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799078"/>
      </p:ext>
    </p:extLst>
  </p:cSld>
  <p:clrMapOvr>
    <a:masterClrMapping/>
  </p:clrMapOvr>
</p:sld>
</file>

<file path=ppt/theme/theme1.xml><?xml version="1.0" encoding="utf-8"?>
<a:theme xmlns:a="http://schemas.openxmlformats.org/drawingml/2006/main" name="Viessmann Divisionen">
  <a:themeElements>
    <a:clrScheme name="Viessmann">
      <a:dk1>
        <a:sysClr val="windowText" lastClr="000000"/>
      </a:dk1>
      <a:lt1>
        <a:srgbClr val="FFFFFF"/>
      </a:lt1>
      <a:dk2>
        <a:srgbClr val="555555"/>
      </a:dk2>
      <a:lt2>
        <a:srgbClr val="FFFFFF"/>
      </a:lt2>
      <a:accent1>
        <a:srgbClr val="D2D2D2"/>
      </a:accent1>
      <a:accent2>
        <a:srgbClr val="A8A8A8"/>
      </a:accent2>
      <a:accent3>
        <a:srgbClr val="787878"/>
      </a:accent3>
      <a:accent4>
        <a:srgbClr val="555555"/>
      </a:accent4>
      <a:accent5>
        <a:srgbClr val="F5231B"/>
      </a:accent5>
      <a:accent6>
        <a:srgbClr val="FF8B32"/>
      </a:accent6>
      <a:hlink>
        <a:srgbClr val="F5231B"/>
      </a:hlink>
      <a:folHlink>
        <a:srgbClr val="800080"/>
      </a:folHlink>
    </a:clrScheme>
    <a:fontScheme name="Viessmann 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0E636F91-FB27-47BE-9523-D6B56FD784CC}" vid="{06D78E08-B81E-4AF2-8D7E-A4D7B0BDAE19}"/>
    </a:ext>
  </a:ext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1401</Words>
  <Application>Microsoft Office PowerPoint</Application>
  <PresentationFormat>Custom</PresentationFormat>
  <Paragraphs>258</Paragraphs>
  <Slides>34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Wingdings</vt:lpstr>
      <vt:lpstr>Viessmann Divisionen</vt:lpstr>
      <vt:lpstr>PowerPoint Presentation</vt:lpstr>
      <vt:lpstr>TREND 1: Energie die je niet verbruikt, hoef je niet op te wekken </vt:lpstr>
      <vt:lpstr>TREND 1: Energie die je niet verbruikt, hoef je niet op te wekken </vt:lpstr>
      <vt:lpstr>TREND 1: Energie die je niet verbruikt, hoef je niet op te wekken </vt:lpstr>
      <vt:lpstr>TREND 1: Wielewaallaan Grimbergen EPB=E3</vt:lpstr>
      <vt:lpstr>TREND 2: Streven naar een zo hoog mogelijk rendement</vt:lpstr>
      <vt:lpstr>PowerPoint Presentation</vt:lpstr>
      <vt:lpstr>PowerPoint Presentation</vt:lpstr>
      <vt:lpstr>TREND 3: Duurzame energie</vt:lpstr>
      <vt:lpstr>TREND 3: Duurzame energie</vt:lpstr>
      <vt:lpstr>TREND 3: Duurzame energie</vt:lpstr>
      <vt:lpstr>TREND 3: Duurzame energie</vt:lpstr>
      <vt:lpstr>TREND 4: Connectiviteit </vt:lpstr>
      <vt:lpstr>TREND 4: Connectiviteit </vt:lpstr>
      <vt:lpstr>Wielewaallaan Grimbergen EPB = E3 </vt:lpstr>
      <vt:lpstr>Wielewaallaan Grimbergen EPB =E3</vt:lpstr>
      <vt:lpstr>Wielewaallaan Grimbergen EPB =E3 </vt:lpstr>
      <vt:lpstr>Kost : 17 %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2017-12-07T08:12:26Z</dcterms:created>
  <dcterms:modified xsi:type="dcterms:W3CDTF">2017-12-14T14:46:41Z</dcterms:modified>
</cp:coreProperties>
</file>